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notesMasterIdLst>
    <p:notesMasterId r:id="rId8"/>
  </p:notesMasterIdLst>
  <p:sldIdLst>
    <p:sldId id="258" r:id="rId2"/>
    <p:sldId id="322" r:id="rId3"/>
    <p:sldId id="336" r:id="rId4"/>
    <p:sldId id="337" r:id="rId5"/>
    <p:sldId id="338" r:id="rId6"/>
    <p:sldId id="323" r:id="rId7"/>
  </p:sldIdLst>
  <p:sldSz cx="12192000" cy="6858000"/>
  <p:notesSz cx="6858000" cy="9144000"/>
  <p:defaultTextStyle>
    <a:defPPr>
      <a:defRPr lang="fi-FI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D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56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150" y="22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DE7BB-B378-4A90-B28F-312F34CF5367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78604-D742-468E-8FCC-9AF67BB765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270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BC9591E-5795-4601-AB0A-D0DCE030E629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269357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48023280-5B9B-4FF2-B6E3-7F07A2A3F59F}"/>
              </a:ext>
            </a:extLst>
          </p:cNvPr>
          <p:cNvSpPr/>
          <p:nvPr/>
        </p:nvSpPr>
        <p:spPr bwMode="hidden">
          <a:xfrm rot="10800000">
            <a:off x="-36000" y="0"/>
            <a:ext cx="7569288" cy="6888000"/>
          </a:xfrm>
          <a:custGeom>
            <a:avLst/>
            <a:gdLst>
              <a:gd name="connsiteX0" fmla="*/ 0 w 6552728"/>
              <a:gd name="connsiteY0" fmla="*/ 5166000 h 5166000"/>
              <a:gd name="connsiteX1" fmla="*/ 1291500 w 6552728"/>
              <a:gd name="connsiteY1" fmla="*/ 0 h 5166000"/>
              <a:gd name="connsiteX2" fmla="*/ 6552728 w 6552728"/>
              <a:gd name="connsiteY2" fmla="*/ 0 h 5166000"/>
              <a:gd name="connsiteX3" fmla="*/ 5261228 w 6552728"/>
              <a:gd name="connsiteY3" fmla="*/ 5166000 h 5166000"/>
              <a:gd name="connsiteX4" fmla="*/ 0 w 6552728"/>
              <a:gd name="connsiteY4" fmla="*/ 5166000 h 5166000"/>
              <a:gd name="connsiteX0" fmla="*/ 0 w 6552728"/>
              <a:gd name="connsiteY0" fmla="*/ 5166000 h 5166000"/>
              <a:gd name="connsiteX1" fmla="*/ 1291500 w 6552728"/>
              <a:gd name="connsiteY1" fmla="*/ 0 h 5166000"/>
              <a:gd name="connsiteX2" fmla="*/ 6552728 w 6552728"/>
              <a:gd name="connsiteY2" fmla="*/ 0 h 5166000"/>
              <a:gd name="connsiteX3" fmla="*/ 6089903 w 6552728"/>
              <a:gd name="connsiteY3" fmla="*/ 5166000 h 5166000"/>
              <a:gd name="connsiteX4" fmla="*/ 0 w 6552728"/>
              <a:gd name="connsiteY4" fmla="*/ 5166000 h 5166000"/>
              <a:gd name="connsiteX0" fmla="*/ 0 w 6089903"/>
              <a:gd name="connsiteY0" fmla="*/ 5166000 h 5166000"/>
              <a:gd name="connsiteX1" fmla="*/ 1291500 w 6089903"/>
              <a:gd name="connsiteY1" fmla="*/ 0 h 5166000"/>
              <a:gd name="connsiteX2" fmla="*/ 6086003 w 6089903"/>
              <a:gd name="connsiteY2" fmla="*/ 0 h 5166000"/>
              <a:gd name="connsiteX3" fmla="*/ 6089903 w 6089903"/>
              <a:gd name="connsiteY3" fmla="*/ 5166000 h 5166000"/>
              <a:gd name="connsiteX4" fmla="*/ 0 w 6089903"/>
              <a:gd name="connsiteY4" fmla="*/ 5166000 h 5166000"/>
              <a:gd name="connsiteX0" fmla="*/ 0 w 6089903"/>
              <a:gd name="connsiteY0" fmla="*/ 5166000 h 5166000"/>
              <a:gd name="connsiteX1" fmla="*/ 1474018 w 6089903"/>
              <a:gd name="connsiteY1" fmla="*/ 0 h 5166000"/>
              <a:gd name="connsiteX2" fmla="*/ 6086003 w 6089903"/>
              <a:gd name="connsiteY2" fmla="*/ 0 h 5166000"/>
              <a:gd name="connsiteX3" fmla="*/ 6089903 w 6089903"/>
              <a:gd name="connsiteY3" fmla="*/ 5166000 h 5166000"/>
              <a:gd name="connsiteX4" fmla="*/ 0 w 6089903"/>
              <a:gd name="connsiteY4" fmla="*/ 5166000 h 5166000"/>
              <a:gd name="connsiteX0" fmla="*/ 0 w 6295235"/>
              <a:gd name="connsiteY0" fmla="*/ 5166000 h 5166000"/>
              <a:gd name="connsiteX1" fmla="*/ 1679350 w 6295235"/>
              <a:gd name="connsiteY1" fmla="*/ 0 h 5166000"/>
              <a:gd name="connsiteX2" fmla="*/ 6291335 w 6295235"/>
              <a:gd name="connsiteY2" fmla="*/ 0 h 5166000"/>
              <a:gd name="connsiteX3" fmla="*/ 6295235 w 6295235"/>
              <a:gd name="connsiteY3" fmla="*/ 5166000 h 5166000"/>
              <a:gd name="connsiteX4" fmla="*/ 0 w 6295235"/>
              <a:gd name="connsiteY4" fmla="*/ 5166000 h 5166000"/>
              <a:gd name="connsiteX0" fmla="*/ 0 w 6295235"/>
              <a:gd name="connsiteY0" fmla="*/ 5166000 h 5166000"/>
              <a:gd name="connsiteX1" fmla="*/ 1702165 w 6295235"/>
              <a:gd name="connsiteY1" fmla="*/ 0 h 5166000"/>
              <a:gd name="connsiteX2" fmla="*/ 6291335 w 6295235"/>
              <a:gd name="connsiteY2" fmla="*/ 0 h 5166000"/>
              <a:gd name="connsiteX3" fmla="*/ 6295235 w 6295235"/>
              <a:gd name="connsiteY3" fmla="*/ 5166000 h 5166000"/>
              <a:gd name="connsiteX4" fmla="*/ 0 w 6295235"/>
              <a:gd name="connsiteY4" fmla="*/ 5166000 h 51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5235" h="5166000">
                <a:moveTo>
                  <a:pt x="0" y="5166000"/>
                </a:moveTo>
                <a:lnTo>
                  <a:pt x="1702165" y="0"/>
                </a:lnTo>
                <a:lnTo>
                  <a:pt x="6291335" y="0"/>
                </a:lnTo>
                <a:lnTo>
                  <a:pt x="6295235" y="5166000"/>
                </a:lnTo>
                <a:lnTo>
                  <a:pt x="0" y="5166000"/>
                </a:lnTo>
                <a:close/>
              </a:path>
            </a:pathLst>
          </a:custGeom>
          <a:gradFill flip="none" rotWithShape="1">
            <a:gsLst>
              <a:gs pos="100000">
                <a:schemeClr val="tx2">
                  <a:alpha val="95000"/>
                </a:schemeClr>
              </a:gs>
              <a:gs pos="0">
                <a:schemeClr val="accent3">
                  <a:alpha val="65000"/>
                </a:schemeClr>
              </a:gs>
            </a:gsLst>
            <a:lin ang="10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4EDF31-7C8F-4311-97FD-AD15C7BC82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3437" y="6117299"/>
            <a:ext cx="1471700" cy="38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432000" y="888156"/>
            <a:ext cx="6254550" cy="2718000"/>
          </a:xfrm>
        </p:spPr>
        <p:txBody>
          <a:bodyPr lIns="90000" tIns="46800" rIns="90000" bIns="46800" anchor="b" anchorCtr="0"/>
          <a:lstStyle>
            <a:lvl1pPr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2000" y="3855600"/>
            <a:ext cx="5989571" cy="810000"/>
          </a:xfrm>
        </p:spPr>
        <p:txBody>
          <a:bodyPr lIns="90000" tIns="46800" rIns="90000" bIns="4680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1809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with Image Background and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A51838D-7B02-44C8-90EA-21A3169199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40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D04D6B3-8E1B-4C9D-9397-71BF83F5BD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366B29-A905-4476-B9C1-4F9923F26148}" type="datetime1">
              <a:rPr lang="en-US" smtClean="0"/>
              <a:t>2020-01-17</a:t>
            </a:fld>
            <a:endParaRPr lang="en-GB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35525D87-BE18-4CCF-8BE0-37D304D1E22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7EFB40C-ECBA-4484-9B50-A1F8C614BEE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FFF04F-2FCD-4178-A0E9-336EE53269B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58848" y="1317600"/>
            <a:ext cx="5760000" cy="4968000"/>
          </a:xfr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sz="2300"/>
            </a:lvl1pPr>
            <a:lvl2pPr>
              <a:defRPr sz="23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853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Title with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A51838D-7B02-44C8-90EA-21A3169199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40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45C9D7E-C4C3-4E08-B450-36626E0D98C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660DF8-A38A-468F-B1DE-E698205F2FB3}" type="datetime1">
              <a:rPr lang="en-US" smtClean="0"/>
              <a:t>2020-01-17</a:t>
            </a:fld>
            <a:endParaRPr lang="en-GB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4E3886F-3D38-4B84-9547-FF656D6C93B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553B98-2F8A-4EA5-8622-707A87BE988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FFF04F-2FCD-4178-A0E9-336EE5326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223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with Image Background and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A51838D-7B02-44C8-90EA-21A3169199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40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45C9D7E-C4C3-4E08-B450-36626E0D98C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FFF342-0228-4743-AFF1-584D2D2CA0D8}" type="datetime1">
              <a:rPr lang="en-US" smtClean="0"/>
              <a:t>2020-01-17</a:t>
            </a:fld>
            <a:endParaRPr lang="en-GB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4E3886F-3D38-4B84-9547-FF656D6C93B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553B98-2F8A-4EA5-8622-707A87BE988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FFF04F-2FCD-4178-A0E9-336EE53269B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58848" y="1317600"/>
            <a:ext cx="5760000" cy="4968000"/>
          </a:xfr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sz="2300"/>
            </a:lvl1pPr>
            <a:lvl2pPr>
              <a:defRPr sz="23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14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5206"/>
            <a:ext cx="11514500" cy="1292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315894"/>
            <a:ext cx="11514500" cy="5075762"/>
          </a:xfrm>
          <a:noFill/>
        </p:spPr>
        <p:txBody>
          <a:bodyPr/>
          <a:lstStyle>
            <a:lvl1pPr>
              <a:defRPr sz="2300"/>
            </a:lvl1pPr>
            <a:lvl5pPr>
              <a:defRPr/>
            </a:lvl5pPr>
            <a:lvl6pPr marL="2668733" indent="0">
              <a:buNone/>
              <a:defRPr/>
            </a:lvl6pPr>
            <a:lvl7pPr marL="3153521" indent="0">
              <a:buNone/>
              <a:defRPr/>
            </a:lvl7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D7A209F7-D013-4F5A-ADCE-77C8781B5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E2EF-5B91-48D9-AD66-9BFB7F0E2FFD}" type="datetime1">
              <a:rPr lang="en-US" smtClean="0"/>
              <a:t>2020-01-17</a:t>
            </a:fld>
            <a:endParaRPr lang="en-GB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E46A11DC-3EB9-4BCA-9EE3-27F7BBAFF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5CF6632-7497-4429-B682-54930DC45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04F-2FCD-4178-A0E9-336EE5326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31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0"/>
            <a:ext cx="11514500" cy="1292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114" y="1319832"/>
            <a:ext cx="5580000" cy="5076000"/>
          </a:xfrm>
          <a:noFill/>
        </p:spPr>
        <p:txBody>
          <a:bodyPr/>
          <a:lstStyle>
            <a:lvl1pPr>
              <a:defRPr sz="2300"/>
            </a:lvl1pPr>
            <a:lvl2pPr>
              <a:defRPr sz="23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4500" y="1319832"/>
            <a:ext cx="5580000" cy="5076000"/>
          </a:xfrm>
          <a:noFill/>
        </p:spPr>
        <p:txBody>
          <a:bodyPr/>
          <a:lstStyle>
            <a:lvl1pPr>
              <a:defRPr sz="2300"/>
            </a:lvl1pPr>
            <a:lvl2pPr>
              <a:defRPr sz="23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E6E34C11-62B3-4BDB-A0FF-87FF1DA13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4787-7BD6-4F3F-8614-7565E646CA2E}" type="datetime1">
              <a:rPr lang="en-US" smtClean="0"/>
              <a:t>2020-01-17</a:t>
            </a:fld>
            <a:endParaRPr lang="en-GB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23E1537E-D121-4321-AD4B-E05B34A0B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9E2AD3C-60BC-4575-86FF-B89B793CE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04F-2FCD-4178-A0E9-336EE5326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874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314288"/>
            <a:ext cx="5580000" cy="648000"/>
          </a:xfrm>
        </p:spPr>
        <p:txBody>
          <a:bodyPr anchor="b"/>
          <a:lstStyle>
            <a:lvl1pPr marL="0" indent="0">
              <a:buNone/>
              <a:defRPr sz="2300" b="0">
                <a:solidFill>
                  <a:schemeClr val="accent3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000" y="1983682"/>
            <a:ext cx="5580000" cy="4428000"/>
          </a:xfrm>
          <a:noFill/>
        </p:spPr>
        <p:txBody>
          <a:bodyPr/>
          <a:lstStyle>
            <a:lvl1pPr>
              <a:defRPr sz="2300"/>
            </a:lvl1pPr>
            <a:lvl2pPr>
              <a:defRPr sz="23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7278" y="1314288"/>
            <a:ext cx="5580000" cy="648000"/>
          </a:xfrm>
        </p:spPr>
        <p:txBody>
          <a:bodyPr anchor="b"/>
          <a:lstStyle>
            <a:lvl1pPr marL="0" indent="0">
              <a:buNone/>
              <a:defRPr sz="2300" b="0">
                <a:solidFill>
                  <a:schemeClr val="accent3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6578" y="1983682"/>
            <a:ext cx="5580000" cy="4428000"/>
          </a:xfrm>
          <a:noFill/>
        </p:spPr>
        <p:txBody>
          <a:bodyPr/>
          <a:lstStyle>
            <a:lvl1pPr>
              <a:defRPr sz="2300"/>
            </a:lvl1pPr>
            <a:lvl2pPr>
              <a:defRPr sz="23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A94C6647-36CC-4F91-B5B7-5CEA6ADE3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80C78-D327-44ED-8A20-983822E99628}" type="datetime1">
              <a:rPr lang="en-US" smtClean="0"/>
              <a:t>2020-01-17</a:t>
            </a:fld>
            <a:endParaRPr lang="en-GB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E893FF38-C280-440A-A340-CBE7632EF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7F991D9-B34F-41BD-AF85-B9A9EB64E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04F-2FCD-4178-A0E9-336EE5326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08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0"/>
            <a:ext cx="11514500" cy="1292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45EEE777-55D1-4DAA-B511-20E295C01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D2DB7-B42F-4DF6-A20D-3E41A4233416}" type="datetime1">
              <a:rPr lang="en-US" smtClean="0"/>
              <a:t>2020-01-17</a:t>
            </a:fld>
            <a:endParaRPr lang="en-GB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187DA2E0-A05E-4B14-9405-5281CC04B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D5CA771-1AD2-48DB-B490-D90FD7826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04F-2FCD-4178-A0E9-336EE5326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777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A416CF-AE6E-44A1-9F34-7CBFACFD3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A0FA-855B-4D45-B067-FC205F85B4FE}" type="datetime1">
              <a:rPr lang="en-US" smtClean="0"/>
              <a:t>2020-01-17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CB446E-03A2-458C-95E9-CB7B4D0BE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B43126-D3CE-4C66-8C1A-4F4D722AF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04F-2FCD-4178-A0E9-336EE5326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693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½ Page Imag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A822A0-C05E-4CD2-874E-983E99029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296757" y="1317114"/>
            <a:ext cx="5580000" cy="5076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250" y="1317114"/>
            <a:ext cx="5760000" cy="5076000"/>
          </a:xfrm>
          <a:noFill/>
        </p:spPr>
        <p:txBody>
          <a:bodyPr/>
          <a:lstStyle>
            <a:lvl1pPr>
              <a:defRPr sz="2300"/>
            </a:lvl1pPr>
            <a:lvl2pPr>
              <a:defRPr sz="23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BF8106-86B0-4949-BE54-33E0E694BCA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8A25B2-6A4A-408F-B123-88BB6EDB66AC}" type="datetime1">
              <a:rPr lang="en-US" smtClean="0"/>
              <a:t>2020-01-17</a:t>
            </a:fld>
            <a:endParaRPr lang="en-GB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8922B758-F44D-43F3-B4B3-894AA8B947E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02DB841-71CD-4427-87C0-B3FC307104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FFF04F-2FCD-4178-A0E9-336EE5326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715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½ Page Imag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A822A0-C05E-4CD2-874E-983E99029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60000" y="1317600"/>
            <a:ext cx="5580000" cy="5076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2800" y="1317600"/>
            <a:ext cx="5760000" cy="5076000"/>
          </a:xfrm>
          <a:noFill/>
        </p:spPr>
        <p:txBody>
          <a:bodyPr/>
          <a:lstStyle>
            <a:lvl1pPr>
              <a:defRPr sz="2300"/>
            </a:lvl1pPr>
            <a:lvl2pPr>
              <a:defRPr sz="23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BF8106-86B0-4949-BE54-33E0E694BCA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720FA5-1440-42D9-8988-0978DE181718}" type="datetime1">
              <a:rPr lang="en-US" smtClean="0"/>
              <a:t>2020-01-17</a:t>
            </a:fld>
            <a:endParaRPr lang="en-GB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8922B758-F44D-43F3-B4B3-894AA8B947E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02DB841-71CD-4427-87C0-B3FC307104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FFF04F-2FCD-4178-A0E9-336EE5326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586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Title with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A51838D-7B02-44C8-90EA-21A3169199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40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D04D6B3-8E1B-4C9D-9397-71BF83F5BD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9AB2D7-2B88-4B81-9A75-A466A96DF6DA}" type="datetime1">
              <a:rPr lang="en-US" smtClean="0"/>
              <a:t>2020-01-17</a:t>
            </a:fld>
            <a:endParaRPr lang="en-GB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35525D87-BE18-4CCF-8BE0-37D304D1E22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7EFB40C-ECBA-4484-9B50-A1F8C614BEE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FFF04F-2FCD-4178-A0E9-336EE5326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145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0"/>
            <a:ext cx="11514500" cy="1292400"/>
          </a:xfrm>
          <a:prstGeom prst="rect">
            <a:avLst/>
          </a:prstGeom>
        </p:spPr>
        <p:txBody>
          <a:bodyPr vert="horz" lIns="0" tIns="252000" rIns="90000" bIns="46800" rtlCol="0" anchor="t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848" y="1314288"/>
            <a:ext cx="11515652" cy="50760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11419200" y="6591600"/>
            <a:ext cx="432000" cy="266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8DFFF04F-2FCD-4178-A0E9-336EE53269B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9648000" y="6591600"/>
            <a:ext cx="960000" cy="266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3A413A94-276D-447A-9D2B-B167066902F9}" type="datetime1">
              <a:rPr lang="en-US" smtClean="0"/>
              <a:t>2020-01-17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2016000" y="6591600"/>
            <a:ext cx="3358800" cy="266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100" b="0"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9" name="TextBox 8"/>
          <p:cNvSpPr txBox="1"/>
          <p:nvPr/>
        </p:nvSpPr>
        <p:spPr bwMode="black">
          <a:xfrm>
            <a:off x="10785600" y="6591600"/>
            <a:ext cx="646011" cy="2664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1100" b="0" dirty="0">
                <a:solidFill>
                  <a:schemeClr val="bg1"/>
                </a:solidFill>
              </a:rPr>
              <a:t> © </a:t>
            </a:r>
            <a:r>
              <a:rPr lang="en-US" sz="1100" b="0" baseline="0" dirty="0">
                <a:solidFill>
                  <a:schemeClr val="bg1"/>
                </a:solidFill>
              </a:rPr>
              <a:t>Vaisala</a:t>
            </a:r>
            <a:endParaRPr lang="en-US" sz="11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67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8" r:id="rId7"/>
    <p:sldLayoutId id="2147483853" r:id="rId8"/>
    <p:sldLayoutId id="2147483854" r:id="rId9"/>
    <p:sldLayoutId id="2147483856" r:id="rId10"/>
    <p:sldLayoutId id="2147483855" r:id="rId11"/>
    <p:sldLayoutId id="2147483857" r:id="rId12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rgbClr val="009AC8"/>
          </a:solidFill>
          <a:latin typeface="+mj-lt"/>
          <a:ea typeface="+mj-ea"/>
          <a:cs typeface="+mj-cs"/>
        </a:defRPr>
      </a:lvl1pPr>
    </p:titleStyle>
    <p:bodyStyle>
      <a:lvl1pPr marL="239994" indent="-239994" algn="l" defTabSz="1219170" rtl="0" eaLnBrk="1" latinLnBrk="0" hangingPunct="1">
        <a:spcBef>
          <a:spcPts val="800"/>
        </a:spcBef>
        <a:buClr>
          <a:schemeClr val="accent2"/>
        </a:buClr>
        <a:buFont typeface="Wingdings" pitchFamily="2" charset="2"/>
        <a:buChar char="§"/>
        <a:defRPr sz="2300" kern="1200">
          <a:solidFill>
            <a:srgbClr val="4C4C4C"/>
          </a:solidFill>
          <a:latin typeface="+mn-lt"/>
          <a:ea typeface="+mn-ea"/>
          <a:cs typeface="+mn-cs"/>
        </a:defRPr>
      </a:lvl1pPr>
      <a:lvl2pPr marL="527987" indent="-239994" algn="l" defTabSz="1219170" rtl="0" eaLnBrk="1" latinLnBrk="0" hangingPunct="1">
        <a:spcBef>
          <a:spcPts val="133"/>
        </a:spcBef>
        <a:buClr>
          <a:schemeClr val="accent2"/>
        </a:buClr>
        <a:buFont typeface="Wingdings" pitchFamily="2" charset="2"/>
        <a:buChar char="§"/>
        <a:defRPr sz="2300" kern="1200">
          <a:solidFill>
            <a:srgbClr val="4C4C4C"/>
          </a:solidFill>
          <a:latin typeface="+mn-lt"/>
          <a:ea typeface="+mn-ea"/>
          <a:cs typeface="+mn-cs"/>
        </a:defRPr>
      </a:lvl2pPr>
      <a:lvl3pPr marL="815980" indent="-239994" algn="l" defTabSz="1219170" rtl="0" eaLnBrk="1" latinLnBrk="0" hangingPunct="1">
        <a:spcBef>
          <a:spcPts val="133"/>
        </a:spcBef>
        <a:buClr>
          <a:schemeClr val="accent2"/>
        </a:buClr>
        <a:buFont typeface="Times New Roman" pitchFamily="18" charset="0"/>
        <a:buChar char="–"/>
        <a:defRPr sz="2300" kern="1200">
          <a:solidFill>
            <a:srgbClr val="4C4C4C"/>
          </a:solidFill>
          <a:latin typeface="+mn-lt"/>
          <a:ea typeface="+mn-ea"/>
          <a:cs typeface="+mn-cs"/>
        </a:defRPr>
      </a:lvl3pPr>
      <a:lvl4pPr marL="1199970" indent="-254394" algn="l" defTabSz="1219170" rtl="0" eaLnBrk="1" latinLnBrk="0" hangingPunct="1">
        <a:spcBef>
          <a:spcPts val="133"/>
        </a:spcBef>
        <a:buClr>
          <a:schemeClr val="accent2"/>
        </a:buClr>
        <a:buFont typeface="Times New Roman" pitchFamily="18" charset="0"/>
        <a:buChar char="–"/>
        <a:defRPr sz="2000" kern="1200">
          <a:solidFill>
            <a:srgbClr val="4C4C4C"/>
          </a:solidFill>
          <a:latin typeface="+mn-lt"/>
          <a:ea typeface="+mn-ea"/>
          <a:cs typeface="+mn-cs"/>
        </a:defRPr>
      </a:lvl4pPr>
      <a:lvl5pPr marL="1535962" indent="-254394" algn="l" defTabSz="1219170" rtl="0" eaLnBrk="1" latinLnBrk="0" hangingPunct="1">
        <a:spcBef>
          <a:spcPts val="133"/>
        </a:spcBef>
        <a:buClr>
          <a:schemeClr val="accent2"/>
        </a:buClr>
        <a:buFont typeface="Times New Roman" pitchFamily="18" charset="0"/>
        <a:buChar char="–"/>
        <a:defRPr sz="2000" kern="1200">
          <a:solidFill>
            <a:srgbClr val="4C4C4C"/>
          </a:solidFill>
          <a:latin typeface="+mn-lt"/>
          <a:ea typeface="+mn-ea"/>
          <a:cs typeface="+mn-cs"/>
        </a:defRPr>
      </a:lvl5pPr>
      <a:lvl6pPr marL="1908000" indent="-239994" algn="l" defTabSz="1219170" rtl="0" eaLnBrk="1" latinLnBrk="0" hangingPunct="1">
        <a:spcBef>
          <a:spcPts val="0"/>
        </a:spcBef>
        <a:buClr>
          <a:schemeClr val="accent2"/>
        </a:buClr>
        <a:buFont typeface="Times New Roman" pitchFamily="18" charset="0"/>
        <a:buChar char="–"/>
        <a:defRPr sz="2000" kern="1200">
          <a:solidFill>
            <a:srgbClr val="4C4C4C"/>
          </a:solidFill>
          <a:latin typeface="+mn-lt"/>
          <a:ea typeface="+mn-ea"/>
          <a:cs typeface="+mn-cs"/>
        </a:defRPr>
      </a:lvl6pPr>
      <a:lvl7pPr marL="2268000" indent="-239994" algn="l" defTabSz="1219170" rtl="0" eaLnBrk="1" latinLnBrk="0" hangingPunct="1">
        <a:spcBef>
          <a:spcPts val="0"/>
        </a:spcBef>
        <a:buClr>
          <a:schemeClr val="accent2"/>
        </a:buClr>
        <a:buFont typeface="Times New Roman" pitchFamily="18" charset="0"/>
        <a:buChar char="–"/>
        <a:defRPr sz="2000" kern="1200">
          <a:solidFill>
            <a:srgbClr val="4C4C4C"/>
          </a:solidFill>
          <a:latin typeface="+mn-lt"/>
          <a:ea typeface="+mn-ea"/>
          <a:cs typeface="+mn-cs"/>
        </a:defRPr>
      </a:lvl7pPr>
      <a:lvl8pPr marL="2628000" indent="-239994" algn="l" defTabSz="1219170" rtl="0" eaLnBrk="1" latinLnBrk="0" hangingPunct="1">
        <a:spcBef>
          <a:spcPts val="0"/>
        </a:spcBef>
        <a:buClr>
          <a:schemeClr val="accent2"/>
        </a:buClr>
        <a:buFont typeface="Times New Roman" pitchFamily="18" charset="0"/>
        <a:buChar char="–"/>
        <a:defRPr sz="2000" kern="1200">
          <a:solidFill>
            <a:srgbClr val="4C4C4C"/>
          </a:solidFill>
          <a:latin typeface="+mn-lt"/>
          <a:ea typeface="+mn-ea"/>
          <a:cs typeface="+mn-cs"/>
        </a:defRPr>
      </a:lvl8pPr>
      <a:lvl9pPr marL="2748006" indent="0" algn="l" defTabSz="1219170" rtl="0" eaLnBrk="1" latinLnBrk="0" hangingPunct="1">
        <a:spcBef>
          <a:spcPts val="0"/>
        </a:spcBef>
        <a:buClr>
          <a:schemeClr val="accent2"/>
        </a:buClr>
        <a:buFont typeface="Arial" pitchFamily="34" charset="0"/>
        <a:buNone/>
        <a:defRPr sz="2000" kern="1200">
          <a:solidFill>
            <a:srgbClr val="4C4C4C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37" userDrawn="1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2.png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5" Type="http://schemas.openxmlformats.org/officeDocument/2006/relationships/image" Target="../media/image11.emf"/><Relationship Id="rId10" Type="http://schemas.openxmlformats.org/officeDocument/2006/relationships/image" Target="../media/image17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67921"/>
            <a:ext cx="7386226" cy="2718000"/>
          </a:xfrm>
        </p:spPr>
        <p:txBody>
          <a:bodyPr/>
          <a:lstStyle/>
          <a:p>
            <a:r>
              <a:rPr lang="en-US" sz="4400" dirty="0" smtClean="0"/>
              <a:t>WRM200 Dual Polarization Weather Radars</a:t>
            </a:r>
            <a:br>
              <a:rPr lang="en-US" sz="4400" dirty="0" smtClean="0"/>
            </a:br>
            <a:r>
              <a:rPr lang="en-US" sz="4400" dirty="0" smtClean="0"/>
              <a:t>for Met. Service, </a:t>
            </a:r>
            <a:br>
              <a:rPr lang="en-US" sz="4400" dirty="0" smtClean="0"/>
            </a:br>
            <a:r>
              <a:rPr lang="en-US" sz="4400" dirty="0" smtClean="0"/>
              <a:t>System Block Diagram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01" y="3855600"/>
            <a:ext cx="2975228" cy="574886"/>
          </a:xfrm>
        </p:spPr>
        <p:txBody>
          <a:bodyPr/>
          <a:lstStyle/>
          <a:p>
            <a:r>
              <a:rPr lang="en-US" dirty="0" smtClean="0"/>
              <a:t>January 2020</a:t>
            </a:r>
          </a:p>
        </p:txBody>
      </p:sp>
    </p:spTree>
    <p:extLst>
      <p:ext uri="{BB962C8B-B14F-4D97-AF65-F5344CB8AC3E}">
        <p14:creationId xmlns:p14="http://schemas.microsoft.com/office/powerpoint/2010/main" val="419262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5206"/>
            <a:ext cx="11514500" cy="515690"/>
          </a:xfrm>
        </p:spPr>
        <p:txBody>
          <a:bodyPr/>
          <a:lstStyle/>
          <a:p>
            <a:r>
              <a:rPr lang="fi-FI" sz="2400" dirty="0" smtClean="0"/>
              <a:t>WRM200 Dual Polarization Doppler Weather Radar Site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E2EF-5B91-48D9-AD66-9BFB7F0E2FFD}" type="datetime1">
              <a:rPr lang="en-US" smtClean="0"/>
              <a:t>2020-01-17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04F-2FCD-4178-A0E9-336EE53269B2}" type="slidenum">
              <a:rPr lang="en-GB" smtClean="0"/>
              <a:t>2</a:t>
            </a:fld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308447" y="666749"/>
            <a:ext cx="11119862" cy="5678418"/>
            <a:chOff x="308447" y="666749"/>
            <a:chExt cx="11119862" cy="5678418"/>
          </a:xfrm>
        </p:grpSpPr>
        <p:sp>
          <p:nvSpPr>
            <p:cNvPr id="9" name="Rectangle 8"/>
            <p:cNvSpPr/>
            <p:nvPr/>
          </p:nvSpPr>
          <p:spPr>
            <a:xfrm>
              <a:off x="7927792" y="934968"/>
              <a:ext cx="3393639" cy="233200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56607" y="947832"/>
              <a:ext cx="4845133" cy="232162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56607" y="3400086"/>
              <a:ext cx="4845133" cy="284414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4998376" y="2929270"/>
              <a:ext cx="1855" cy="10823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5070764" y="2927286"/>
              <a:ext cx="2818" cy="10190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lbow Connector 13"/>
            <p:cNvCxnSpPr/>
            <p:nvPr/>
          </p:nvCxnSpPr>
          <p:spPr>
            <a:xfrm rot="16200000" flipH="1">
              <a:off x="3427462" y="2923236"/>
              <a:ext cx="1360762" cy="1037580"/>
            </a:xfrm>
            <a:prstGeom prst="bentConnector3">
              <a:avLst>
                <a:gd name="adj1" fmla="val 100616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3649828" y="2761643"/>
              <a:ext cx="1327018" cy="475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3746639" y="4812909"/>
              <a:ext cx="903049" cy="102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3483602" y="2983496"/>
              <a:ext cx="0" cy="26313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1525978" y="666782"/>
              <a:ext cx="5112327" cy="5678385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56607" y="947832"/>
              <a:ext cx="19074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b="1" dirty="0" smtClean="0">
                  <a:solidFill>
                    <a:schemeClr val="bg1">
                      <a:lumMod val="50000"/>
                    </a:schemeClr>
                  </a:solidFill>
                  <a:latin typeface="arial)"/>
                </a:rPr>
                <a:t>Radome</a:t>
              </a:r>
            </a:p>
            <a:p>
              <a:r>
                <a:rPr lang="fi-FI" sz="1200" dirty="0">
                  <a:solidFill>
                    <a:schemeClr val="bg1">
                      <a:lumMod val="50000"/>
                    </a:schemeClr>
                  </a:solidFill>
                  <a:latin typeface="arial)"/>
                </a:rPr>
                <a:t>f</a:t>
              </a:r>
              <a:r>
                <a:rPr lang="fi-FI" sz="1200" dirty="0" smtClean="0">
                  <a:solidFill>
                    <a:schemeClr val="bg1">
                      <a:lumMod val="50000"/>
                    </a:schemeClr>
                  </a:solidFill>
                  <a:latin typeface="arial)"/>
                </a:rPr>
                <a:t>or Antenna and Pedestal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arial)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56607" y="3400087"/>
              <a:ext cx="10983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b="1" dirty="0" smtClean="0">
                  <a:solidFill>
                    <a:schemeClr val="bg1">
                      <a:lumMod val="50000"/>
                    </a:schemeClr>
                  </a:solidFill>
                  <a:latin typeface="arial)"/>
                </a:rPr>
                <a:t>Radar Room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arial)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3770" y="1178664"/>
              <a:ext cx="1303114" cy="190005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4559" y="3890841"/>
              <a:ext cx="744385" cy="1634928"/>
            </a:xfrm>
            <a:prstGeom prst="rect">
              <a:avLst/>
            </a:prstGeom>
          </p:spPr>
        </p:pic>
        <p:sp>
          <p:nvSpPr>
            <p:cNvPr id="23" name="Cloud 22"/>
            <p:cNvSpPr/>
            <p:nvPr/>
          </p:nvSpPr>
          <p:spPr>
            <a:xfrm>
              <a:off x="8285875" y="3798228"/>
              <a:ext cx="2822071" cy="2000994"/>
            </a:xfrm>
            <a:prstGeom prst="cloud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600" b="1" dirty="0" smtClean="0">
                  <a:solidFill>
                    <a:schemeClr val="bg1">
                      <a:lumMod val="50000"/>
                    </a:schemeClr>
                  </a:solidFill>
                  <a:latin typeface="arial)"/>
                </a:rPr>
                <a:t>TCP/IC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  <a:latin typeface="arial)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816232" y="668766"/>
              <a:ext cx="3612077" cy="2699148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>
                    <a:lumMod val="50000"/>
                  </a:schemeClr>
                </a:solidFill>
                <a:latin typeface="arial)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615712" y="668766"/>
              <a:ext cx="20874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b="1" dirty="0" smtClean="0">
                  <a:solidFill>
                    <a:schemeClr val="bg1">
                      <a:lumMod val="50000"/>
                    </a:schemeClr>
                  </a:solidFill>
                  <a:latin typeface="arial)"/>
                </a:rPr>
                <a:t>Met. Service Radar Center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arial)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7755" y="2455999"/>
              <a:ext cx="591075" cy="62271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7219" y="4231257"/>
              <a:ext cx="787019" cy="82915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1579" y="5404830"/>
              <a:ext cx="538297" cy="567115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4190635" y="2252215"/>
              <a:ext cx="5966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800" dirty="0" smtClean="0">
                  <a:solidFill>
                    <a:schemeClr val="bg1">
                      <a:lumMod val="50000"/>
                    </a:schemeClr>
                  </a:solidFill>
                  <a:latin typeface="arial)"/>
                </a:rPr>
                <a:t>Pedestal</a:t>
              </a:r>
            </a:p>
            <a:p>
              <a:r>
                <a:rPr lang="fi-FI" sz="800" dirty="0" smtClean="0">
                  <a:solidFill>
                    <a:schemeClr val="bg1">
                      <a:lumMod val="50000"/>
                    </a:schemeClr>
                  </a:solidFill>
                  <a:latin typeface="arial)"/>
                </a:rPr>
                <a:t>WRP221</a:t>
              </a:r>
              <a:endParaRPr lang="en-US" sz="800" dirty="0">
                <a:solidFill>
                  <a:schemeClr val="bg1">
                    <a:lumMod val="50000"/>
                  </a:schemeClr>
                </a:solidFill>
                <a:latin typeface="arial)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951699" y="1386357"/>
              <a:ext cx="7232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800" dirty="0" smtClean="0">
                  <a:solidFill>
                    <a:schemeClr val="bg1">
                      <a:lumMod val="50000"/>
                    </a:schemeClr>
                  </a:solidFill>
                  <a:latin typeface="arial)"/>
                </a:rPr>
                <a:t>Dual</a:t>
              </a:r>
            </a:p>
            <a:p>
              <a:r>
                <a:rPr lang="fi-FI" sz="800" dirty="0" smtClean="0">
                  <a:solidFill>
                    <a:schemeClr val="bg1">
                      <a:lumMod val="50000"/>
                    </a:schemeClr>
                  </a:solidFill>
                  <a:latin typeface="arial)"/>
                </a:rPr>
                <a:t>Polarization</a:t>
              </a:r>
            </a:p>
            <a:p>
              <a:r>
                <a:rPr lang="fi-FI" sz="800" dirty="0" smtClean="0">
                  <a:solidFill>
                    <a:schemeClr val="bg1">
                      <a:lumMod val="50000"/>
                    </a:schemeClr>
                  </a:solidFill>
                  <a:latin typeface="arial)"/>
                </a:rPr>
                <a:t>Antenna</a:t>
              </a:r>
            </a:p>
            <a:p>
              <a:r>
                <a:rPr lang="fi-FI" sz="800" dirty="0" smtClean="0">
                  <a:solidFill>
                    <a:schemeClr val="bg1">
                      <a:lumMod val="50000"/>
                    </a:schemeClr>
                  </a:solidFill>
                  <a:latin typeface="arial)"/>
                </a:rPr>
                <a:t>WRA111</a:t>
              </a:r>
              <a:endParaRPr lang="en-US" sz="800" dirty="0">
                <a:solidFill>
                  <a:schemeClr val="bg1">
                    <a:lumMod val="50000"/>
                  </a:schemeClr>
                </a:solidFill>
                <a:latin typeface="arial)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652206" y="2560243"/>
              <a:ext cx="6751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800" dirty="0" smtClean="0">
                  <a:solidFill>
                    <a:schemeClr val="bg1">
                      <a:lumMod val="50000"/>
                    </a:schemeClr>
                  </a:solidFill>
                  <a:latin typeface="arial)"/>
                </a:rPr>
                <a:t>Pedestal</a:t>
              </a:r>
            </a:p>
            <a:p>
              <a:r>
                <a:rPr lang="fi-FI" sz="800" dirty="0" smtClean="0">
                  <a:solidFill>
                    <a:schemeClr val="bg1">
                      <a:lumMod val="50000"/>
                    </a:schemeClr>
                  </a:solidFill>
                  <a:latin typeface="arial)"/>
                </a:rPr>
                <a:t>Protection</a:t>
              </a:r>
            </a:p>
            <a:p>
              <a:r>
                <a:rPr lang="fi-FI" sz="800" dirty="0" smtClean="0">
                  <a:solidFill>
                    <a:schemeClr val="bg1">
                      <a:lumMod val="50000"/>
                    </a:schemeClr>
                  </a:solidFill>
                  <a:latin typeface="arial)"/>
                </a:rPr>
                <a:t>Unit (PPU)</a:t>
              </a:r>
              <a:endParaRPr lang="en-US" sz="800" dirty="0">
                <a:solidFill>
                  <a:schemeClr val="bg1">
                    <a:lumMod val="50000"/>
                  </a:schemeClr>
                </a:solidFill>
                <a:latin typeface="arial)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757021" y="3899484"/>
              <a:ext cx="6992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)"/>
                </a:rPr>
                <a:t>Main</a:t>
              </a:r>
            </a:p>
            <a:p>
              <a:r>
                <a:rPr lang="fi-FI" sz="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)"/>
                </a:rPr>
                <a:t>Distribution</a:t>
              </a:r>
            </a:p>
            <a:p>
              <a:r>
                <a:rPr lang="fi-FI" sz="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)"/>
                </a:rPr>
                <a:t>Unit (MDU)</a:t>
              </a:r>
              <a:endPara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)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617610" y="5447014"/>
              <a:ext cx="6751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)"/>
                </a:rPr>
                <a:t>Battery</a:t>
              </a:r>
            </a:p>
            <a:p>
              <a:r>
                <a:rPr lang="fi-FI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)"/>
                </a:rPr>
                <a:t>Backup</a:t>
              </a:r>
            </a:p>
            <a:p>
              <a:r>
                <a:rPr lang="fi-FI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)"/>
                </a:rPr>
                <a:t>Unit (BBU)</a:t>
              </a:r>
              <a:endPara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)"/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3008" y="4337020"/>
              <a:ext cx="764028" cy="989176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1671344" y="3857811"/>
              <a:ext cx="80983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)"/>
                </a:rPr>
                <a:t>Uninterrupted</a:t>
              </a:r>
            </a:p>
            <a:p>
              <a:r>
                <a:rPr lang="fi-FI" sz="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)"/>
                </a:rPr>
                <a:t>Power</a:t>
              </a:r>
            </a:p>
            <a:p>
              <a:r>
                <a:rPr lang="fi-FI" sz="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)"/>
                </a:rPr>
                <a:t>Supply (UPS)</a:t>
              </a:r>
            </a:p>
            <a:p>
              <a:r>
                <a:rPr lang="fi-FI" sz="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)"/>
                </a:rPr>
                <a:t>8 kVA</a:t>
              </a:r>
              <a:endPara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)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106715" y="666749"/>
              <a:ext cx="11849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b="1" dirty="0" smtClean="0">
                  <a:solidFill>
                    <a:schemeClr val="bg1">
                      <a:lumMod val="50000"/>
                    </a:schemeClr>
                  </a:solidFill>
                  <a:latin typeface="arial)"/>
                </a:rPr>
                <a:t>Radar Station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arial)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414636" y="5535719"/>
              <a:ext cx="13368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)"/>
                </a:rPr>
                <a:t>WRM200 Dual Pol. Radar Cabinet with</a:t>
              </a:r>
            </a:p>
            <a:p>
              <a:r>
                <a:rPr lang="fi-FI" sz="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)"/>
                </a:rPr>
                <a:t>RVP902 Server and </a:t>
              </a:r>
            </a:p>
            <a:p>
              <a:r>
                <a:rPr lang="fi-FI" sz="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)"/>
                </a:rPr>
                <a:t>IRIS/Radar sw</a:t>
              </a:r>
              <a:endPara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)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1377538" y="4820001"/>
              <a:ext cx="458494" cy="0"/>
            </a:xfrm>
            <a:prstGeom prst="straightConnector1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308447" y="4516415"/>
              <a:ext cx="1098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)"/>
                </a:rPr>
                <a:t>AC Power Input</a:t>
              </a:r>
            </a:p>
            <a:p>
              <a:r>
                <a:rPr lang="fi-FI" sz="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)"/>
                </a:rPr>
                <a:t>230/400 VAC, 50Hz</a:t>
              </a:r>
            </a:p>
            <a:p>
              <a:r>
                <a:rPr lang="fi-FI" sz="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)"/>
                </a:rPr>
                <a:t>3-phases, 5-wires</a:t>
              </a: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3877" y="4632377"/>
              <a:ext cx="733804" cy="347386"/>
            </a:xfrm>
            <a:prstGeom prst="rect">
              <a:avLst/>
            </a:prstGeom>
          </p:spPr>
        </p:pic>
        <p:cxnSp>
          <p:nvCxnSpPr>
            <p:cNvPr id="41" name="Straight Arrow Connector 40"/>
            <p:cNvCxnSpPr/>
            <p:nvPr/>
          </p:nvCxnSpPr>
          <p:spPr>
            <a:xfrm>
              <a:off x="6445589" y="4813119"/>
              <a:ext cx="1735309" cy="0"/>
            </a:xfrm>
            <a:prstGeom prst="straightConnector1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endCxn id="40" idx="1"/>
            </p:cNvCxnSpPr>
            <p:nvPr/>
          </p:nvCxnSpPr>
          <p:spPr>
            <a:xfrm>
              <a:off x="5268944" y="4806070"/>
              <a:ext cx="424933" cy="0"/>
            </a:xfrm>
            <a:prstGeom prst="straightConnector1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9622269" y="2646329"/>
              <a:ext cx="6928" cy="1151899"/>
            </a:xfrm>
            <a:prstGeom prst="straightConnector1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2466698" y="4862056"/>
              <a:ext cx="736645" cy="0"/>
            </a:xfrm>
            <a:prstGeom prst="straightConnector1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4971434" y="3482737"/>
              <a:ext cx="60154" cy="16625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46645" y="3480753"/>
              <a:ext cx="60154" cy="16625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969461" y="3712704"/>
              <a:ext cx="58160" cy="8868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44672" y="3712704"/>
              <a:ext cx="57169" cy="8670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238718" y="3390336"/>
              <a:ext cx="75212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800" dirty="0" smtClean="0">
                  <a:solidFill>
                    <a:schemeClr val="bg1">
                      <a:lumMod val="50000"/>
                    </a:schemeClr>
                  </a:solidFill>
                  <a:latin typeface="arial)"/>
                </a:rPr>
                <a:t>Waveguides</a:t>
              </a:r>
              <a:endParaRPr lang="en-US" sz="800" dirty="0">
                <a:solidFill>
                  <a:schemeClr val="bg1">
                    <a:lumMod val="50000"/>
                  </a:schemeClr>
                </a:solidFill>
                <a:latin typeface="arial)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079612" y="3476242"/>
              <a:ext cx="11833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800" dirty="0" smtClean="0">
                  <a:solidFill>
                    <a:schemeClr val="bg1">
                      <a:lumMod val="50000"/>
                    </a:schemeClr>
                  </a:solidFill>
                  <a:latin typeface="arial)"/>
                </a:rPr>
                <a:t>Antenna filters,</a:t>
              </a:r>
            </a:p>
            <a:p>
              <a:r>
                <a:rPr lang="fi-FI" sz="800" dirty="0">
                  <a:solidFill>
                    <a:schemeClr val="bg1">
                      <a:lumMod val="50000"/>
                    </a:schemeClr>
                  </a:solidFill>
                  <a:latin typeface="arial)"/>
                </a:rPr>
                <a:t>h</a:t>
              </a:r>
              <a:r>
                <a:rPr lang="fi-FI" sz="800" dirty="0" smtClean="0">
                  <a:solidFill>
                    <a:schemeClr val="bg1">
                      <a:lumMod val="50000"/>
                    </a:schemeClr>
                  </a:solidFill>
                  <a:latin typeface="arial)"/>
                </a:rPr>
                <a:t>armonic &amp; bandpass</a:t>
              </a:r>
              <a:endParaRPr lang="en-US" sz="800" dirty="0">
                <a:solidFill>
                  <a:schemeClr val="bg1">
                    <a:lumMod val="50000"/>
                  </a:schemeClr>
                </a:solidFill>
                <a:latin typeface="arial)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249581" y="4404760"/>
              <a:ext cx="566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600" dirty="0" smtClean="0">
                  <a:solidFill>
                    <a:schemeClr val="bg1">
                      <a:lumMod val="50000"/>
                    </a:schemeClr>
                  </a:solidFill>
                  <a:latin typeface="arial)"/>
                </a:rPr>
                <a:t>RAW Polar</a:t>
              </a:r>
            </a:p>
            <a:p>
              <a:r>
                <a:rPr lang="fi-FI" sz="600" dirty="0" smtClean="0">
                  <a:solidFill>
                    <a:schemeClr val="bg1">
                      <a:lumMod val="50000"/>
                    </a:schemeClr>
                  </a:solidFill>
                  <a:latin typeface="arial)"/>
                </a:rPr>
                <a:t>Data Out</a:t>
              </a:r>
            </a:p>
            <a:p>
              <a:r>
                <a:rPr lang="fi-FI" sz="600" dirty="0" smtClean="0">
                  <a:solidFill>
                    <a:schemeClr val="bg1">
                      <a:lumMod val="50000"/>
                    </a:schemeClr>
                  </a:solidFill>
                  <a:latin typeface="arial)"/>
                </a:rPr>
                <a:t>(TCP/IP)</a:t>
              </a:r>
              <a:endParaRPr lang="en-US" sz="600" dirty="0">
                <a:solidFill>
                  <a:schemeClr val="bg1">
                    <a:lumMod val="50000"/>
                  </a:schemeClr>
                </a:solidFill>
                <a:latin typeface="arial)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743418" y="4611859"/>
              <a:ext cx="7248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0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≥ </a:t>
              </a:r>
              <a:r>
                <a:rPr lang="fi-FI" sz="1000" dirty="0" smtClean="0">
                  <a:solidFill>
                    <a:schemeClr val="bg1">
                      <a:lumMod val="50000"/>
                    </a:schemeClr>
                  </a:solidFill>
                  <a:latin typeface="arial)"/>
                </a:rPr>
                <a:t>2 Mbps</a:t>
              </a:r>
            </a:p>
            <a:p>
              <a:endParaRPr lang="en-US" sz="1000" dirty="0">
                <a:solidFill>
                  <a:schemeClr val="bg1">
                    <a:lumMod val="50000"/>
                  </a:schemeClr>
                </a:solidFill>
                <a:latin typeface="arial)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927792" y="943504"/>
              <a:ext cx="20782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b="1" dirty="0">
                  <a:solidFill>
                    <a:schemeClr val="bg1">
                      <a:lumMod val="50000"/>
                    </a:schemeClr>
                  </a:solidFill>
                  <a:latin typeface="arial)"/>
                </a:rPr>
                <a:t>Servers and </a:t>
              </a:r>
              <a:r>
                <a:rPr lang="fi-FI" sz="1200" b="1" dirty="0" smtClean="0">
                  <a:solidFill>
                    <a:schemeClr val="bg1">
                      <a:lumMod val="50000"/>
                    </a:schemeClr>
                  </a:solidFill>
                  <a:latin typeface="arial)"/>
                </a:rPr>
                <a:t>Workstations</a:t>
              </a:r>
              <a:endParaRPr lang="en-US" sz="1200" b="1" dirty="0"/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9385" y="1991180"/>
              <a:ext cx="1082636" cy="512525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7879" y="1523627"/>
              <a:ext cx="1082636" cy="512525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5408" y="2172181"/>
              <a:ext cx="1082636" cy="51252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452627" y="4680255"/>
              <a:ext cx="77617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i-FI" sz="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)"/>
                </a:rPr>
                <a:t>Ave. 2100 W</a:t>
              </a:r>
              <a:endPara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)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76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28933" y="6509644"/>
            <a:ext cx="3358800" cy="2664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61" name="Rectangle 7"/>
          <p:cNvSpPr>
            <a:spLocks noChangeArrowheads="1"/>
          </p:cNvSpPr>
          <p:nvPr/>
        </p:nvSpPr>
        <p:spPr bwMode="auto">
          <a:xfrm>
            <a:off x="1117416" y="2632004"/>
            <a:ext cx="1078690" cy="20304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prstDash val="dash"/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rgbClr val="4C4C4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rgbClr val="4C4C4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sz="1600">
                <a:solidFill>
                  <a:srgbClr val="4C4C4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imes New Roman" panose="02020603050405020304" pitchFamily="18" charset="0"/>
              <a:buChar char="–"/>
              <a:defRPr sz="1600">
                <a:solidFill>
                  <a:srgbClr val="4C4C4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imes New Roman" panose="02020603050405020304" pitchFamily="18" charset="0"/>
              <a:buChar char="–"/>
              <a:defRPr sz="1600">
                <a:solidFill>
                  <a:srgbClr val="4C4C4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imes New Roman" panose="02020603050405020304" pitchFamily="18" charset="0"/>
              <a:buChar char="–"/>
              <a:defRPr sz="1600">
                <a:solidFill>
                  <a:srgbClr val="4C4C4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imes New Roman" panose="02020603050405020304" pitchFamily="18" charset="0"/>
              <a:buChar char="–"/>
              <a:defRPr sz="1600">
                <a:solidFill>
                  <a:srgbClr val="4C4C4C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endParaRPr lang="en-US" altLang="en-US" sz="900">
              <a:solidFill>
                <a:schemeClr val="tx1"/>
              </a:solidFill>
            </a:endParaRPr>
          </a:p>
        </p:txBody>
      </p:sp>
      <p:sp>
        <p:nvSpPr>
          <p:cNvPr id="583" name="Rectangle 7"/>
          <p:cNvSpPr>
            <a:spLocks noChangeArrowheads="1"/>
          </p:cNvSpPr>
          <p:nvPr/>
        </p:nvSpPr>
        <p:spPr bwMode="auto">
          <a:xfrm>
            <a:off x="5110401" y="1502257"/>
            <a:ext cx="6260082" cy="28752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prstDash val="dash"/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rgbClr val="4C4C4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rgbClr val="4C4C4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sz="1600">
                <a:solidFill>
                  <a:srgbClr val="4C4C4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imes New Roman" panose="02020603050405020304" pitchFamily="18" charset="0"/>
              <a:buChar char="–"/>
              <a:defRPr sz="1600">
                <a:solidFill>
                  <a:srgbClr val="4C4C4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imes New Roman" panose="02020603050405020304" pitchFamily="18" charset="0"/>
              <a:buChar char="–"/>
              <a:defRPr sz="1600">
                <a:solidFill>
                  <a:srgbClr val="4C4C4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imes New Roman" panose="02020603050405020304" pitchFamily="18" charset="0"/>
              <a:buChar char="–"/>
              <a:defRPr sz="1600">
                <a:solidFill>
                  <a:srgbClr val="4C4C4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imes New Roman" panose="02020603050405020304" pitchFamily="18" charset="0"/>
              <a:buChar char="–"/>
              <a:defRPr sz="1600">
                <a:solidFill>
                  <a:srgbClr val="4C4C4C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endParaRPr lang="en-US" altLang="en-US" sz="900">
              <a:solidFill>
                <a:schemeClr val="tx1"/>
              </a:solidFill>
            </a:endParaRPr>
          </a:p>
        </p:txBody>
      </p:sp>
      <p:cxnSp>
        <p:nvCxnSpPr>
          <p:cNvPr id="582" name="Straight Connector 581"/>
          <p:cNvCxnSpPr/>
          <p:nvPr/>
        </p:nvCxnSpPr>
        <p:spPr>
          <a:xfrm>
            <a:off x="8735571" y="2298517"/>
            <a:ext cx="0" cy="2479534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6907829" y="1512813"/>
            <a:ext cx="28076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rgbClr val="4C4C4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rgbClr val="4C4C4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sz="1600">
                <a:solidFill>
                  <a:srgbClr val="4C4C4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imes New Roman" panose="02020603050405020304" pitchFamily="18" charset="0"/>
              <a:buChar char="–"/>
              <a:defRPr sz="1600">
                <a:solidFill>
                  <a:srgbClr val="4C4C4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imes New Roman" panose="02020603050405020304" pitchFamily="18" charset="0"/>
              <a:buChar char="–"/>
              <a:defRPr sz="1600">
                <a:solidFill>
                  <a:srgbClr val="4C4C4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imes New Roman" panose="02020603050405020304" pitchFamily="18" charset="0"/>
              <a:buChar char="–"/>
              <a:defRPr sz="1600">
                <a:solidFill>
                  <a:srgbClr val="4C4C4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imes New Roman" panose="02020603050405020304" pitchFamily="18" charset="0"/>
              <a:buChar char="–"/>
              <a:defRPr sz="1600">
                <a:solidFill>
                  <a:srgbClr val="4C4C4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 smtClean="0">
                <a:solidFill>
                  <a:schemeClr val="tx1"/>
                </a:solidFill>
              </a:rPr>
              <a:t>Met. Service in Podgorica</a:t>
            </a:r>
            <a:endParaRPr lang="en-US" altLang="en-US" sz="1400" b="1" dirty="0">
              <a:solidFill>
                <a:schemeClr val="tx1"/>
              </a:solidFill>
            </a:endParaRPr>
          </a:p>
        </p:txBody>
      </p:sp>
      <p:grpSp>
        <p:nvGrpSpPr>
          <p:cNvPr id="13" name="Group 1"/>
          <p:cNvGrpSpPr>
            <a:grpSpLocks/>
          </p:cNvGrpSpPr>
          <p:nvPr/>
        </p:nvGrpSpPr>
        <p:grpSpPr bwMode="auto">
          <a:xfrm>
            <a:off x="8941644" y="2099033"/>
            <a:ext cx="985585" cy="602364"/>
            <a:chOff x="6618288" y="1687518"/>
            <a:chExt cx="954087" cy="659873"/>
          </a:xfrm>
        </p:grpSpPr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6618288" y="1687518"/>
              <a:ext cx="954087" cy="659873"/>
              <a:chOff x="4142" y="2537"/>
              <a:chExt cx="1001" cy="616"/>
            </a:xfrm>
          </p:grpSpPr>
          <p:grpSp>
            <p:nvGrpSpPr>
              <p:cNvPr id="16" name="Group 162"/>
              <p:cNvGrpSpPr>
                <a:grpSpLocks/>
              </p:cNvGrpSpPr>
              <p:nvPr/>
            </p:nvGrpSpPr>
            <p:grpSpPr bwMode="auto">
              <a:xfrm>
                <a:off x="4142" y="2543"/>
                <a:ext cx="627" cy="610"/>
                <a:chOff x="2702" y="2273"/>
                <a:chExt cx="627" cy="610"/>
              </a:xfrm>
            </p:grpSpPr>
            <p:sp>
              <p:nvSpPr>
                <p:cNvPr id="18" name="Rectangle 163"/>
                <p:cNvSpPr>
                  <a:spLocks noChangeArrowheads="1"/>
                </p:cNvSpPr>
                <p:nvPr/>
              </p:nvSpPr>
              <p:spPr bwMode="auto">
                <a:xfrm>
                  <a:off x="2957" y="2686"/>
                  <a:ext cx="113" cy="3"/>
                </a:xfrm>
                <a:prstGeom prst="rect">
                  <a:avLst/>
                </a:prstGeom>
                <a:solidFill>
                  <a:srgbClr val="3434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Rectangle 164"/>
                <p:cNvSpPr>
                  <a:spLocks noChangeArrowheads="1"/>
                </p:cNvSpPr>
                <p:nvPr/>
              </p:nvSpPr>
              <p:spPr bwMode="auto">
                <a:xfrm>
                  <a:off x="2957" y="2689"/>
                  <a:ext cx="113" cy="3"/>
                </a:xfrm>
                <a:prstGeom prst="rect">
                  <a:avLst/>
                </a:pr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Rectangle 165"/>
                <p:cNvSpPr>
                  <a:spLocks noChangeArrowheads="1"/>
                </p:cNvSpPr>
                <p:nvPr/>
              </p:nvSpPr>
              <p:spPr bwMode="auto">
                <a:xfrm>
                  <a:off x="2957" y="2692"/>
                  <a:ext cx="113" cy="4"/>
                </a:xfrm>
                <a:prstGeom prst="rect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Rectangle 166"/>
                <p:cNvSpPr>
                  <a:spLocks noChangeArrowheads="1"/>
                </p:cNvSpPr>
                <p:nvPr/>
              </p:nvSpPr>
              <p:spPr bwMode="auto">
                <a:xfrm>
                  <a:off x="2957" y="2696"/>
                  <a:ext cx="113" cy="6"/>
                </a:xfrm>
                <a:prstGeom prst="rect">
                  <a:avLst/>
                </a:prstGeom>
                <a:solidFill>
                  <a:srgbClr val="3E3E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Rectangle 167"/>
                <p:cNvSpPr>
                  <a:spLocks noChangeArrowheads="1"/>
                </p:cNvSpPr>
                <p:nvPr/>
              </p:nvSpPr>
              <p:spPr bwMode="auto">
                <a:xfrm>
                  <a:off x="2957" y="2702"/>
                  <a:ext cx="113" cy="7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Rectangle 168"/>
                <p:cNvSpPr>
                  <a:spLocks noChangeArrowheads="1"/>
                </p:cNvSpPr>
                <p:nvPr/>
              </p:nvSpPr>
              <p:spPr bwMode="auto">
                <a:xfrm>
                  <a:off x="2957" y="2709"/>
                  <a:ext cx="113" cy="3"/>
                </a:xfrm>
                <a:prstGeom prst="rect">
                  <a:avLst/>
                </a:prstGeom>
                <a:solidFill>
                  <a:srgbClr val="3C3C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Rectangle 169"/>
                <p:cNvSpPr>
                  <a:spLocks noChangeArrowheads="1"/>
                </p:cNvSpPr>
                <p:nvPr/>
              </p:nvSpPr>
              <p:spPr bwMode="auto">
                <a:xfrm>
                  <a:off x="2957" y="2712"/>
                  <a:ext cx="113" cy="3"/>
                </a:xfrm>
                <a:prstGeom prst="rect">
                  <a:avLst/>
                </a:prstGeom>
                <a:solidFill>
                  <a:srgbClr val="3B3B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Rectangle 170"/>
                <p:cNvSpPr>
                  <a:spLocks noChangeArrowheads="1"/>
                </p:cNvSpPr>
                <p:nvPr/>
              </p:nvSpPr>
              <p:spPr bwMode="auto">
                <a:xfrm>
                  <a:off x="2957" y="2715"/>
                  <a:ext cx="113" cy="6"/>
                </a:xfrm>
                <a:prstGeom prst="rect">
                  <a:avLst/>
                </a:prstGeom>
                <a:solidFill>
                  <a:srgbClr val="3A3A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Rectangle 171"/>
                <p:cNvSpPr>
                  <a:spLocks noChangeArrowheads="1"/>
                </p:cNvSpPr>
                <p:nvPr/>
              </p:nvSpPr>
              <p:spPr bwMode="auto">
                <a:xfrm>
                  <a:off x="2957" y="2721"/>
                  <a:ext cx="113" cy="4"/>
                </a:xfrm>
                <a:prstGeom prst="rect">
                  <a:avLst/>
                </a:prstGeom>
                <a:solidFill>
                  <a:srgbClr val="3939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Rectangle 172"/>
                <p:cNvSpPr>
                  <a:spLocks noChangeArrowheads="1"/>
                </p:cNvSpPr>
                <p:nvPr/>
              </p:nvSpPr>
              <p:spPr bwMode="auto">
                <a:xfrm>
                  <a:off x="2957" y="2725"/>
                  <a:ext cx="113" cy="3"/>
                </a:xfrm>
                <a:prstGeom prst="rect">
                  <a:avLst/>
                </a:prstGeom>
                <a:solidFill>
                  <a:srgbClr val="3838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Rectangle 173"/>
                <p:cNvSpPr>
                  <a:spLocks noChangeArrowheads="1"/>
                </p:cNvSpPr>
                <p:nvPr/>
              </p:nvSpPr>
              <p:spPr bwMode="auto">
                <a:xfrm>
                  <a:off x="2957" y="2728"/>
                  <a:ext cx="113" cy="3"/>
                </a:xfrm>
                <a:prstGeom prst="rect">
                  <a:avLst/>
                </a:prstGeom>
                <a:solidFill>
                  <a:srgbClr val="3737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Rectangle 174"/>
                <p:cNvSpPr>
                  <a:spLocks noChangeArrowheads="1"/>
                </p:cNvSpPr>
                <p:nvPr/>
              </p:nvSpPr>
              <p:spPr bwMode="auto">
                <a:xfrm>
                  <a:off x="2957" y="2731"/>
                  <a:ext cx="113" cy="6"/>
                </a:xfrm>
                <a:prstGeom prst="rect">
                  <a:avLst/>
                </a:prstGeom>
                <a:solidFill>
                  <a:srgbClr val="3636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Rectangle 175"/>
                <p:cNvSpPr>
                  <a:spLocks noChangeArrowheads="1"/>
                </p:cNvSpPr>
                <p:nvPr/>
              </p:nvSpPr>
              <p:spPr bwMode="auto">
                <a:xfrm>
                  <a:off x="2957" y="2737"/>
                  <a:ext cx="113" cy="7"/>
                </a:xfrm>
                <a:prstGeom prst="rect">
                  <a:avLst/>
                </a:prstGeom>
                <a:solidFill>
                  <a:srgbClr val="3535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Rectangle 176"/>
                <p:cNvSpPr>
                  <a:spLocks noChangeArrowheads="1"/>
                </p:cNvSpPr>
                <p:nvPr/>
              </p:nvSpPr>
              <p:spPr bwMode="auto">
                <a:xfrm>
                  <a:off x="2957" y="2744"/>
                  <a:ext cx="113" cy="3"/>
                </a:xfrm>
                <a:prstGeom prst="rect">
                  <a:avLst/>
                </a:prstGeom>
                <a:solidFill>
                  <a:srgbClr val="3434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Rectangle 177"/>
                <p:cNvSpPr>
                  <a:spLocks noChangeArrowheads="1"/>
                </p:cNvSpPr>
                <p:nvPr/>
              </p:nvSpPr>
              <p:spPr bwMode="auto">
                <a:xfrm>
                  <a:off x="2959" y="2689"/>
                  <a:ext cx="113" cy="58"/>
                </a:xfrm>
                <a:prstGeom prst="rect">
                  <a:avLst/>
                </a:prstGeom>
                <a:noFill/>
                <a:ln w="0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Rectangle 178"/>
                <p:cNvSpPr>
                  <a:spLocks noChangeArrowheads="1"/>
                </p:cNvSpPr>
                <p:nvPr/>
              </p:nvSpPr>
              <p:spPr bwMode="auto">
                <a:xfrm>
                  <a:off x="2988" y="2737"/>
                  <a:ext cx="54" cy="10"/>
                </a:xfrm>
                <a:prstGeom prst="rect">
                  <a:avLst/>
                </a:pr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Rectangle 179"/>
                <p:cNvSpPr>
                  <a:spLocks noChangeArrowheads="1"/>
                </p:cNvSpPr>
                <p:nvPr/>
              </p:nvSpPr>
              <p:spPr bwMode="auto">
                <a:xfrm>
                  <a:off x="2988" y="2737"/>
                  <a:ext cx="54" cy="10"/>
                </a:xfrm>
                <a:prstGeom prst="rect">
                  <a:avLst/>
                </a:prstGeom>
                <a:noFill/>
                <a:ln w="0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Freeform 180"/>
                <p:cNvSpPr>
                  <a:spLocks/>
                </p:cNvSpPr>
                <p:nvPr/>
              </p:nvSpPr>
              <p:spPr bwMode="auto">
                <a:xfrm>
                  <a:off x="2956" y="2747"/>
                  <a:ext cx="119" cy="9"/>
                </a:xfrm>
                <a:custGeom>
                  <a:avLst/>
                  <a:gdLst>
                    <a:gd name="T0" fmla="*/ 0 w 587"/>
                    <a:gd name="T1" fmla="*/ 0 h 45"/>
                    <a:gd name="T2" fmla="*/ 0 w 587"/>
                    <a:gd name="T3" fmla="*/ 0 h 45"/>
                    <a:gd name="T4" fmla="*/ 0 w 587"/>
                    <a:gd name="T5" fmla="*/ 0 h 45"/>
                    <a:gd name="T6" fmla="*/ 0 w 587"/>
                    <a:gd name="T7" fmla="*/ 0 h 45"/>
                    <a:gd name="T8" fmla="*/ 0 w 587"/>
                    <a:gd name="T9" fmla="*/ 0 h 45"/>
                    <a:gd name="T10" fmla="*/ 0 w 587"/>
                    <a:gd name="T11" fmla="*/ 0 h 45"/>
                    <a:gd name="T12" fmla="*/ 0 w 587"/>
                    <a:gd name="T13" fmla="*/ 0 h 45"/>
                    <a:gd name="T14" fmla="*/ 0 w 587"/>
                    <a:gd name="T15" fmla="*/ 0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87" h="45">
                      <a:moveTo>
                        <a:pt x="578" y="37"/>
                      </a:moveTo>
                      <a:lnTo>
                        <a:pt x="573" y="0"/>
                      </a:lnTo>
                      <a:lnTo>
                        <a:pt x="14" y="0"/>
                      </a:lnTo>
                      <a:lnTo>
                        <a:pt x="10" y="37"/>
                      </a:lnTo>
                      <a:cubicBezTo>
                        <a:pt x="9" y="42"/>
                        <a:pt x="5" y="45"/>
                        <a:pt x="0" y="45"/>
                      </a:cubicBezTo>
                      <a:lnTo>
                        <a:pt x="587" y="45"/>
                      </a:lnTo>
                      <a:cubicBezTo>
                        <a:pt x="582" y="45"/>
                        <a:pt x="578" y="42"/>
                        <a:pt x="578" y="37"/>
                      </a:cubicBezTo>
                      <a:close/>
                    </a:path>
                  </a:pathLst>
                </a:custGeom>
                <a:solidFill>
                  <a:srgbClr val="4D4D4D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36" name="Freeform 181"/>
                <p:cNvSpPr>
                  <a:spLocks/>
                </p:cNvSpPr>
                <p:nvPr/>
              </p:nvSpPr>
              <p:spPr bwMode="auto">
                <a:xfrm>
                  <a:off x="2956" y="2747"/>
                  <a:ext cx="119" cy="9"/>
                </a:xfrm>
                <a:custGeom>
                  <a:avLst/>
                  <a:gdLst>
                    <a:gd name="T0" fmla="*/ 0 w 587"/>
                    <a:gd name="T1" fmla="*/ 0 h 45"/>
                    <a:gd name="T2" fmla="*/ 0 w 587"/>
                    <a:gd name="T3" fmla="*/ 0 h 45"/>
                    <a:gd name="T4" fmla="*/ 0 w 587"/>
                    <a:gd name="T5" fmla="*/ 0 h 45"/>
                    <a:gd name="T6" fmla="*/ 0 w 587"/>
                    <a:gd name="T7" fmla="*/ 0 h 45"/>
                    <a:gd name="T8" fmla="*/ 0 w 587"/>
                    <a:gd name="T9" fmla="*/ 0 h 45"/>
                    <a:gd name="T10" fmla="*/ 0 w 587"/>
                    <a:gd name="T11" fmla="*/ 0 h 45"/>
                    <a:gd name="T12" fmla="*/ 0 w 587"/>
                    <a:gd name="T13" fmla="*/ 0 h 45"/>
                    <a:gd name="T14" fmla="*/ 0 w 587"/>
                    <a:gd name="T15" fmla="*/ 0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87" h="45">
                      <a:moveTo>
                        <a:pt x="578" y="37"/>
                      </a:moveTo>
                      <a:lnTo>
                        <a:pt x="573" y="0"/>
                      </a:lnTo>
                      <a:lnTo>
                        <a:pt x="14" y="0"/>
                      </a:lnTo>
                      <a:lnTo>
                        <a:pt x="10" y="37"/>
                      </a:lnTo>
                      <a:cubicBezTo>
                        <a:pt x="9" y="42"/>
                        <a:pt x="5" y="45"/>
                        <a:pt x="0" y="45"/>
                      </a:cubicBezTo>
                      <a:lnTo>
                        <a:pt x="587" y="45"/>
                      </a:lnTo>
                      <a:cubicBezTo>
                        <a:pt x="582" y="45"/>
                        <a:pt x="578" y="42"/>
                        <a:pt x="578" y="37"/>
                      </a:cubicBezTo>
                      <a:close/>
                    </a:path>
                  </a:pathLst>
                </a:custGeom>
                <a:noFill/>
                <a:ln w="0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37" name="Rectangle 182"/>
                <p:cNvSpPr>
                  <a:spLocks noChangeArrowheads="1"/>
                </p:cNvSpPr>
                <p:nvPr/>
              </p:nvSpPr>
              <p:spPr bwMode="auto">
                <a:xfrm>
                  <a:off x="2850" y="2754"/>
                  <a:ext cx="331" cy="3"/>
                </a:xfrm>
                <a:prstGeom prst="rect">
                  <a:avLst/>
                </a:prstGeom>
                <a:solidFill>
                  <a:srgbClr val="D5D5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Rectangle 183"/>
                <p:cNvSpPr>
                  <a:spLocks noChangeArrowheads="1"/>
                </p:cNvSpPr>
                <p:nvPr/>
              </p:nvSpPr>
              <p:spPr bwMode="auto">
                <a:xfrm>
                  <a:off x="2850" y="2757"/>
                  <a:ext cx="331" cy="3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Rectangle 184"/>
                <p:cNvSpPr>
                  <a:spLocks noChangeArrowheads="1"/>
                </p:cNvSpPr>
                <p:nvPr/>
              </p:nvSpPr>
              <p:spPr bwMode="auto">
                <a:xfrm>
                  <a:off x="2850" y="2760"/>
                  <a:ext cx="331" cy="3"/>
                </a:xfrm>
                <a:prstGeom prst="rect">
                  <a:avLst/>
                </a:prstGeom>
                <a:solidFill>
                  <a:srgbClr val="F5F5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Rectangle 185"/>
                <p:cNvSpPr>
                  <a:spLocks noChangeArrowheads="1"/>
                </p:cNvSpPr>
                <p:nvPr/>
              </p:nvSpPr>
              <p:spPr bwMode="auto">
                <a:xfrm>
                  <a:off x="2850" y="2763"/>
                  <a:ext cx="331" cy="3"/>
                </a:xfrm>
                <a:prstGeom prst="rect">
                  <a:avLst/>
                </a:prstGeom>
                <a:solidFill>
                  <a:srgbClr val="EBEB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Rectangle 186"/>
                <p:cNvSpPr>
                  <a:spLocks noChangeArrowheads="1"/>
                </p:cNvSpPr>
                <p:nvPr/>
              </p:nvSpPr>
              <p:spPr bwMode="auto">
                <a:xfrm>
                  <a:off x="2850" y="2766"/>
                  <a:ext cx="331" cy="4"/>
                </a:xfrm>
                <a:prstGeom prst="rect">
                  <a:avLst/>
                </a:prstGeom>
                <a:solidFill>
                  <a:srgbClr val="E2E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Rectangle 187"/>
                <p:cNvSpPr>
                  <a:spLocks noChangeArrowheads="1"/>
                </p:cNvSpPr>
                <p:nvPr/>
              </p:nvSpPr>
              <p:spPr bwMode="auto">
                <a:xfrm>
                  <a:off x="2850" y="2770"/>
                  <a:ext cx="331" cy="3"/>
                </a:xfrm>
                <a:prstGeom prst="rect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Freeform 188"/>
                <p:cNvSpPr>
                  <a:spLocks/>
                </p:cNvSpPr>
                <p:nvPr/>
              </p:nvSpPr>
              <p:spPr bwMode="auto">
                <a:xfrm>
                  <a:off x="2850" y="2756"/>
                  <a:ext cx="331" cy="18"/>
                </a:xfrm>
                <a:custGeom>
                  <a:avLst/>
                  <a:gdLst>
                    <a:gd name="T0" fmla="*/ 0 w 1631"/>
                    <a:gd name="T1" fmla="*/ 0 h 86"/>
                    <a:gd name="T2" fmla="*/ 0 w 1631"/>
                    <a:gd name="T3" fmla="*/ 0 h 86"/>
                    <a:gd name="T4" fmla="*/ 0 w 1631"/>
                    <a:gd name="T5" fmla="*/ 0 h 86"/>
                    <a:gd name="T6" fmla="*/ 0 w 1631"/>
                    <a:gd name="T7" fmla="*/ 0 h 86"/>
                    <a:gd name="T8" fmla="*/ 0 w 1631"/>
                    <a:gd name="T9" fmla="*/ 0 h 86"/>
                    <a:gd name="T10" fmla="*/ 0 w 1631"/>
                    <a:gd name="T11" fmla="*/ 0 h 86"/>
                    <a:gd name="T12" fmla="*/ 0 w 1631"/>
                    <a:gd name="T13" fmla="*/ 0 h 86"/>
                    <a:gd name="T14" fmla="*/ 0 w 1631"/>
                    <a:gd name="T15" fmla="*/ 0 h 86"/>
                    <a:gd name="T16" fmla="*/ 0 w 1631"/>
                    <a:gd name="T17" fmla="*/ 0 h 86"/>
                    <a:gd name="T18" fmla="*/ 0 w 1631"/>
                    <a:gd name="T19" fmla="*/ 0 h 86"/>
                    <a:gd name="T20" fmla="*/ 0 w 1631"/>
                    <a:gd name="T21" fmla="*/ 0 h 86"/>
                    <a:gd name="T22" fmla="*/ 0 w 1631"/>
                    <a:gd name="T23" fmla="*/ 0 h 86"/>
                    <a:gd name="T24" fmla="*/ 0 w 1631"/>
                    <a:gd name="T25" fmla="*/ 0 h 86"/>
                    <a:gd name="T26" fmla="*/ 0 w 1631"/>
                    <a:gd name="T27" fmla="*/ 0 h 86"/>
                    <a:gd name="T28" fmla="*/ 0 w 1631"/>
                    <a:gd name="T29" fmla="*/ 0 h 86"/>
                    <a:gd name="T30" fmla="*/ 0 w 1631"/>
                    <a:gd name="T31" fmla="*/ 0 h 86"/>
                    <a:gd name="T32" fmla="*/ 0 w 1631"/>
                    <a:gd name="T33" fmla="*/ 0 h 86"/>
                    <a:gd name="T34" fmla="*/ 0 w 1631"/>
                    <a:gd name="T35" fmla="*/ 0 h 86"/>
                    <a:gd name="T36" fmla="*/ 0 w 1631"/>
                    <a:gd name="T37" fmla="*/ 0 h 86"/>
                    <a:gd name="T38" fmla="*/ 0 w 1631"/>
                    <a:gd name="T39" fmla="*/ 0 h 86"/>
                    <a:gd name="T40" fmla="*/ 0 w 1631"/>
                    <a:gd name="T41" fmla="*/ 0 h 86"/>
                    <a:gd name="T42" fmla="*/ 0 w 1631"/>
                    <a:gd name="T43" fmla="*/ 0 h 86"/>
                    <a:gd name="T44" fmla="*/ 0 w 1631"/>
                    <a:gd name="T45" fmla="*/ 0 h 86"/>
                    <a:gd name="T46" fmla="*/ 0 w 1631"/>
                    <a:gd name="T47" fmla="*/ 0 h 86"/>
                    <a:gd name="T48" fmla="*/ 0 w 1631"/>
                    <a:gd name="T49" fmla="*/ 0 h 86"/>
                    <a:gd name="T50" fmla="*/ 0 w 1631"/>
                    <a:gd name="T51" fmla="*/ 0 h 8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31" h="86">
                      <a:moveTo>
                        <a:pt x="1623" y="73"/>
                      </a:moveTo>
                      <a:lnTo>
                        <a:pt x="1628" y="73"/>
                      </a:lnTo>
                      <a:cubicBezTo>
                        <a:pt x="1630" y="73"/>
                        <a:pt x="1631" y="71"/>
                        <a:pt x="1631" y="70"/>
                      </a:cubicBezTo>
                      <a:cubicBezTo>
                        <a:pt x="1631" y="70"/>
                        <a:pt x="1631" y="70"/>
                        <a:pt x="1631" y="70"/>
                      </a:cubicBezTo>
                      <a:lnTo>
                        <a:pt x="1631" y="45"/>
                      </a:lnTo>
                      <a:cubicBezTo>
                        <a:pt x="1631" y="44"/>
                        <a:pt x="1630" y="43"/>
                        <a:pt x="1629" y="43"/>
                      </a:cubicBezTo>
                      <a:lnTo>
                        <a:pt x="1526" y="5"/>
                      </a:lnTo>
                      <a:cubicBezTo>
                        <a:pt x="1517" y="2"/>
                        <a:pt x="1508" y="0"/>
                        <a:pt x="1500" y="0"/>
                      </a:cubicBezTo>
                      <a:lnTo>
                        <a:pt x="132" y="0"/>
                      </a:lnTo>
                      <a:cubicBezTo>
                        <a:pt x="123" y="0"/>
                        <a:pt x="114" y="2"/>
                        <a:pt x="106" y="5"/>
                      </a:cubicBezTo>
                      <a:lnTo>
                        <a:pt x="2" y="43"/>
                      </a:lnTo>
                      <a:cubicBezTo>
                        <a:pt x="1" y="43"/>
                        <a:pt x="0" y="44"/>
                        <a:pt x="0" y="45"/>
                      </a:cubicBezTo>
                      <a:lnTo>
                        <a:pt x="0" y="70"/>
                      </a:lnTo>
                      <a:cubicBezTo>
                        <a:pt x="0" y="71"/>
                        <a:pt x="2" y="73"/>
                        <a:pt x="3" y="73"/>
                      </a:cubicBezTo>
                      <a:lnTo>
                        <a:pt x="8" y="73"/>
                      </a:lnTo>
                      <a:cubicBezTo>
                        <a:pt x="8" y="80"/>
                        <a:pt x="14" y="86"/>
                        <a:pt x="21" y="86"/>
                      </a:cubicBezTo>
                      <a:lnTo>
                        <a:pt x="1610" y="86"/>
                      </a:lnTo>
                      <a:cubicBezTo>
                        <a:pt x="1618" y="86"/>
                        <a:pt x="1623" y="80"/>
                        <a:pt x="1623" y="73"/>
                      </a:cubicBezTo>
                      <a:cubicBezTo>
                        <a:pt x="1623" y="73"/>
                        <a:pt x="1623" y="73"/>
                        <a:pt x="1623" y="73"/>
                      </a:cubicBezTo>
                    </a:path>
                  </a:pathLst>
                </a:custGeom>
                <a:noFill/>
                <a:ln w="0" cap="rnd">
                  <a:solidFill>
                    <a:srgbClr val="C0C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44" name="Rectangle 189"/>
                <p:cNvSpPr>
                  <a:spLocks noChangeArrowheads="1"/>
                </p:cNvSpPr>
                <p:nvPr/>
              </p:nvSpPr>
              <p:spPr bwMode="auto">
                <a:xfrm>
                  <a:off x="2892" y="2765"/>
                  <a:ext cx="247" cy="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Rectangle 190"/>
                <p:cNvSpPr>
                  <a:spLocks noChangeArrowheads="1"/>
                </p:cNvSpPr>
                <p:nvPr/>
              </p:nvSpPr>
              <p:spPr bwMode="auto">
                <a:xfrm>
                  <a:off x="2846" y="2763"/>
                  <a:ext cx="4" cy="7"/>
                </a:xfrm>
                <a:prstGeom prst="rect">
                  <a:avLst/>
                </a:prstGeom>
                <a:solidFill>
                  <a:srgbClr val="FCFC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" name="Rectangle 191"/>
                <p:cNvSpPr>
                  <a:spLocks noChangeArrowheads="1"/>
                </p:cNvSpPr>
                <p:nvPr/>
              </p:nvSpPr>
              <p:spPr bwMode="auto">
                <a:xfrm>
                  <a:off x="2850" y="2763"/>
                  <a:ext cx="3" cy="7"/>
                </a:xfrm>
                <a:prstGeom prst="rect">
                  <a:avLst/>
                </a:prstGeom>
                <a:solidFill>
                  <a:srgbClr val="CDCD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Rectangle 192"/>
                <p:cNvSpPr>
                  <a:spLocks noChangeArrowheads="1"/>
                </p:cNvSpPr>
                <p:nvPr/>
              </p:nvSpPr>
              <p:spPr bwMode="auto">
                <a:xfrm>
                  <a:off x="2853" y="2763"/>
                  <a:ext cx="3" cy="7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" name="Rectangle 193"/>
                <p:cNvSpPr>
                  <a:spLocks noChangeArrowheads="1"/>
                </p:cNvSpPr>
                <p:nvPr/>
              </p:nvSpPr>
              <p:spPr bwMode="auto">
                <a:xfrm>
                  <a:off x="2856" y="2763"/>
                  <a:ext cx="3" cy="7"/>
                </a:xfrm>
                <a:prstGeom prst="rect">
                  <a:avLst/>
                </a:prstGeom>
                <a:solidFill>
                  <a:srgbClr val="D5D5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9" name="Rectangle 194"/>
                <p:cNvSpPr>
                  <a:spLocks noChangeArrowheads="1"/>
                </p:cNvSpPr>
                <p:nvPr/>
              </p:nvSpPr>
              <p:spPr bwMode="auto">
                <a:xfrm>
                  <a:off x="2859" y="2763"/>
                  <a:ext cx="4" cy="7"/>
                </a:xfrm>
                <a:prstGeom prst="rect">
                  <a:avLst/>
                </a:prstGeom>
                <a:solidFill>
                  <a:srgbClr val="D9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Rectangle 195"/>
                <p:cNvSpPr>
                  <a:spLocks noChangeArrowheads="1"/>
                </p:cNvSpPr>
                <p:nvPr/>
              </p:nvSpPr>
              <p:spPr bwMode="auto">
                <a:xfrm>
                  <a:off x="2863" y="2763"/>
                  <a:ext cx="3" cy="7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" name="Rectangle 196"/>
                <p:cNvSpPr>
                  <a:spLocks noChangeArrowheads="1"/>
                </p:cNvSpPr>
                <p:nvPr/>
              </p:nvSpPr>
              <p:spPr bwMode="auto">
                <a:xfrm>
                  <a:off x="2866" y="2763"/>
                  <a:ext cx="3" cy="7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" name="Rectangle 197"/>
                <p:cNvSpPr>
                  <a:spLocks noChangeArrowheads="1"/>
                </p:cNvSpPr>
                <p:nvPr/>
              </p:nvSpPr>
              <p:spPr bwMode="auto">
                <a:xfrm>
                  <a:off x="2869" y="2763"/>
                  <a:ext cx="3" cy="7"/>
                </a:xfrm>
                <a:prstGeom prst="rect">
                  <a:avLst/>
                </a:prstGeom>
                <a:solidFill>
                  <a:srgbClr val="E4E4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" name="Rectangle 198"/>
                <p:cNvSpPr>
                  <a:spLocks noChangeArrowheads="1"/>
                </p:cNvSpPr>
                <p:nvPr/>
              </p:nvSpPr>
              <p:spPr bwMode="auto">
                <a:xfrm>
                  <a:off x="2872" y="2763"/>
                  <a:ext cx="4" cy="7"/>
                </a:xfrm>
                <a:prstGeom prst="rect">
                  <a:avLst/>
                </a:prstGeom>
                <a:solidFill>
                  <a:srgbClr val="E8E8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" name="Rectangle 199"/>
                <p:cNvSpPr>
                  <a:spLocks noChangeArrowheads="1"/>
                </p:cNvSpPr>
                <p:nvPr/>
              </p:nvSpPr>
              <p:spPr bwMode="auto">
                <a:xfrm>
                  <a:off x="2876" y="2763"/>
                  <a:ext cx="3" cy="7"/>
                </a:xfrm>
                <a:prstGeom prst="rect">
                  <a:avLst/>
                </a:prstGeom>
                <a:solidFill>
                  <a:srgbClr val="EBEB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" name="Rectangle 200"/>
                <p:cNvSpPr>
                  <a:spLocks noChangeArrowheads="1"/>
                </p:cNvSpPr>
                <p:nvPr/>
              </p:nvSpPr>
              <p:spPr bwMode="auto">
                <a:xfrm>
                  <a:off x="2879" y="2763"/>
                  <a:ext cx="3" cy="7"/>
                </a:xfrm>
                <a:prstGeom prst="rect">
                  <a:avLst/>
                </a:prstGeom>
                <a:solidFill>
                  <a:srgbClr val="EFEF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Rectangle 201"/>
                <p:cNvSpPr>
                  <a:spLocks noChangeArrowheads="1"/>
                </p:cNvSpPr>
                <p:nvPr/>
              </p:nvSpPr>
              <p:spPr bwMode="auto">
                <a:xfrm>
                  <a:off x="2882" y="2763"/>
                  <a:ext cx="3" cy="7"/>
                </a:xfrm>
                <a:prstGeom prst="rect">
                  <a:avLst/>
                </a:prstGeom>
                <a:solidFill>
                  <a:srgbClr val="F3F3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Rectangle 202"/>
                <p:cNvSpPr>
                  <a:spLocks noChangeArrowheads="1"/>
                </p:cNvSpPr>
                <p:nvPr/>
              </p:nvSpPr>
              <p:spPr bwMode="auto">
                <a:xfrm>
                  <a:off x="2885" y="2763"/>
                  <a:ext cx="4" cy="7"/>
                </a:xfrm>
                <a:prstGeom prst="rect">
                  <a:avLst/>
                </a:pr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Rectangle 203"/>
                <p:cNvSpPr>
                  <a:spLocks noChangeArrowheads="1"/>
                </p:cNvSpPr>
                <p:nvPr/>
              </p:nvSpPr>
              <p:spPr bwMode="auto">
                <a:xfrm>
                  <a:off x="2889" y="2763"/>
                  <a:ext cx="3" cy="7"/>
                </a:xfrm>
                <a:prstGeom prst="rect">
                  <a:avLst/>
                </a:prstGeom>
                <a:solidFill>
                  <a:srgbClr val="FAFA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Rectangle 204"/>
                <p:cNvSpPr>
                  <a:spLocks noChangeArrowheads="1"/>
                </p:cNvSpPr>
                <p:nvPr/>
              </p:nvSpPr>
              <p:spPr bwMode="auto">
                <a:xfrm>
                  <a:off x="3135" y="2763"/>
                  <a:ext cx="3" cy="7"/>
                </a:xfrm>
                <a:prstGeom prst="rect">
                  <a:avLst/>
                </a:prstGeom>
                <a:solidFill>
                  <a:srgbClr val="D0D0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Rectangle 205"/>
                <p:cNvSpPr>
                  <a:spLocks noChangeArrowheads="1"/>
                </p:cNvSpPr>
                <p:nvPr/>
              </p:nvSpPr>
              <p:spPr bwMode="auto">
                <a:xfrm>
                  <a:off x="3138" y="2763"/>
                  <a:ext cx="4" cy="7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" name="Rectangle 206"/>
                <p:cNvSpPr>
                  <a:spLocks noChangeArrowheads="1"/>
                </p:cNvSpPr>
                <p:nvPr/>
              </p:nvSpPr>
              <p:spPr bwMode="auto">
                <a:xfrm>
                  <a:off x="3142" y="2763"/>
                  <a:ext cx="3" cy="7"/>
                </a:xfrm>
                <a:prstGeom prst="rect">
                  <a:avLst/>
                </a:prstGeom>
                <a:solidFill>
                  <a:srgbClr val="FAFA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Rectangle 207"/>
                <p:cNvSpPr>
                  <a:spLocks noChangeArrowheads="1"/>
                </p:cNvSpPr>
                <p:nvPr/>
              </p:nvSpPr>
              <p:spPr bwMode="auto">
                <a:xfrm>
                  <a:off x="3145" y="2763"/>
                  <a:ext cx="3" cy="7"/>
                </a:xfrm>
                <a:prstGeom prst="rect">
                  <a:avLst/>
                </a:pr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Rectangle 208"/>
                <p:cNvSpPr>
                  <a:spLocks noChangeArrowheads="1"/>
                </p:cNvSpPr>
                <p:nvPr/>
              </p:nvSpPr>
              <p:spPr bwMode="auto">
                <a:xfrm>
                  <a:off x="3148" y="2763"/>
                  <a:ext cx="3" cy="7"/>
                </a:xfrm>
                <a:prstGeom prst="rect">
                  <a:avLst/>
                </a:prstGeom>
                <a:solidFill>
                  <a:srgbClr val="F3F3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" name="Rectangle 209"/>
                <p:cNvSpPr>
                  <a:spLocks noChangeArrowheads="1"/>
                </p:cNvSpPr>
                <p:nvPr/>
              </p:nvSpPr>
              <p:spPr bwMode="auto">
                <a:xfrm>
                  <a:off x="3151" y="2763"/>
                  <a:ext cx="4" cy="7"/>
                </a:xfrm>
                <a:prstGeom prst="rect">
                  <a:avLst/>
                </a:prstGeom>
                <a:solidFill>
                  <a:srgbClr val="EFEF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Rectangle 210"/>
                <p:cNvSpPr>
                  <a:spLocks noChangeArrowheads="1"/>
                </p:cNvSpPr>
                <p:nvPr/>
              </p:nvSpPr>
              <p:spPr bwMode="auto">
                <a:xfrm>
                  <a:off x="3155" y="2763"/>
                  <a:ext cx="3" cy="7"/>
                </a:xfrm>
                <a:prstGeom prst="rect">
                  <a:avLst/>
                </a:prstGeom>
                <a:solidFill>
                  <a:srgbClr val="EBEB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Rectangle 211"/>
                <p:cNvSpPr>
                  <a:spLocks noChangeArrowheads="1"/>
                </p:cNvSpPr>
                <p:nvPr/>
              </p:nvSpPr>
              <p:spPr bwMode="auto">
                <a:xfrm>
                  <a:off x="3158" y="2763"/>
                  <a:ext cx="3" cy="7"/>
                </a:xfrm>
                <a:prstGeom prst="rect">
                  <a:avLst/>
                </a:prstGeom>
                <a:solidFill>
                  <a:srgbClr val="E8E8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Rectangle 212"/>
                <p:cNvSpPr>
                  <a:spLocks noChangeArrowheads="1"/>
                </p:cNvSpPr>
                <p:nvPr/>
              </p:nvSpPr>
              <p:spPr bwMode="auto">
                <a:xfrm>
                  <a:off x="3161" y="2763"/>
                  <a:ext cx="3" cy="7"/>
                </a:xfrm>
                <a:prstGeom prst="rect">
                  <a:avLst/>
                </a:prstGeom>
                <a:solidFill>
                  <a:srgbClr val="E4E4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" name="Rectangle 213"/>
                <p:cNvSpPr>
                  <a:spLocks noChangeArrowheads="1"/>
                </p:cNvSpPr>
                <p:nvPr/>
              </p:nvSpPr>
              <p:spPr bwMode="auto">
                <a:xfrm>
                  <a:off x="3164" y="2763"/>
                  <a:ext cx="4" cy="7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" name="Rectangle 214"/>
                <p:cNvSpPr>
                  <a:spLocks noChangeArrowheads="1"/>
                </p:cNvSpPr>
                <p:nvPr/>
              </p:nvSpPr>
              <p:spPr bwMode="auto">
                <a:xfrm>
                  <a:off x="3168" y="2763"/>
                  <a:ext cx="3" cy="7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" name="Rectangle 215"/>
                <p:cNvSpPr>
                  <a:spLocks noChangeArrowheads="1"/>
                </p:cNvSpPr>
                <p:nvPr/>
              </p:nvSpPr>
              <p:spPr bwMode="auto">
                <a:xfrm>
                  <a:off x="3171" y="2763"/>
                  <a:ext cx="3" cy="7"/>
                </a:xfrm>
                <a:prstGeom prst="rect">
                  <a:avLst/>
                </a:prstGeom>
                <a:solidFill>
                  <a:srgbClr val="D9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Rectangle 216"/>
                <p:cNvSpPr>
                  <a:spLocks noChangeArrowheads="1"/>
                </p:cNvSpPr>
                <p:nvPr/>
              </p:nvSpPr>
              <p:spPr bwMode="auto">
                <a:xfrm>
                  <a:off x="3174" y="2763"/>
                  <a:ext cx="3" cy="7"/>
                </a:xfrm>
                <a:prstGeom prst="rect">
                  <a:avLst/>
                </a:prstGeom>
                <a:solidFill>
                  <a:srgbClr val="D5D5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Rectangle 217"/>
                <p:cNvSpPr>
                  <a:spLocks noChangeArrowheads="1"/>
                </p:cNvSpPr>
                <p:nvPr/>
              </p:nvSpPr>
              <p:spPr bwMode="auto">
                <a:xfrm>
                  <a:off x="3177" y="2763"/>
                  <a:ext cx="4" cy="7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" name="Rectangle 218"/>
                <p:cNvSpPr>
                  <a:spLocks noChangeArrowheads="1"/>
                </p:cNvSpPr>
                <p:nvPr/>
              </p:nvSpPr>
              <p:spPr bwMode="auto">
                <a:xfrm>
                  <a:off x="2849" y="2765"/>
                  <a:ext cx="332" cy="6"/>
                </a:xfrm>
                <a:prstGeom prst="rect">
                  <a:avLst/>
                </a:prstGeom>
                <a:noFill/>
                <a:ln w="0" cap="rnd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" name="Freeform 219"/>
                <p:cNvSpPr>
                  <a:spLocks/>
                </p:cNvSpPr>
                <p:nvPr/>
              </p:nvSpPr>
              <p:spPr bwMode="auto">
                <a:xfrm>
                  <a:off x="2702" y="2273"/>
                  <a:ext cx="627" cy="416"/>
                </a:xfrm>
                <a:custGeom>
                  <a:avLst/>
                  <a:gdLst>
                    <a:gd name="T0" fmla="*/ 0 w 3089"/>
                    <a:gd name="T1" fmla="*/ 0 h 2071"/>
                    <a:gd name="T2" fmla="*/ 0 w 3089"/>
                    <a:gd name="T3" fmla="*/ 0 h 2071"/>
                    <a:gd name="T4" fmla="*/ 0 w 3089"/>
                    <a:gd name="T5" fmla="*/ 0 h 2071"/>
                    <a:gd name="T6" fmla="*/ 0 w 3089"/>
                    <a:gd name="T7" fmla="*/ 0 h 2071"/>
                    <a:gd name="T8" fmla="*/ 0 w 3089"/>
                    <a:gd name="T9" fmla="*/ 0 h 2071"/>
                    <a:gd name="T10" fmla="*/ 0 w 3089"/>
                    <a:gd name="T11" fmla="*/ 0 h 2071"/>
                    <a:gd name="T12" fmla="*/ 0 w 3089"/>
                    <a:gd name="T13" fmla="*/ 0 h 2071"/>
                    <a:gd name="T14" fmla="*/ 0 w 3089"/>
                    <a:gd name="T15" fmla="*/ 0 h 2071"/>
                    <a:gd name="T16" fmla="*/ 0 w 3089"/>
                    <a:gd name="T17" fmla="*/ 0 h 2071"/>
                    <a:gd name="T18" fmla="*/ 0 w 3089"/>
                    <a:gd name="T19" fmla="*/ 0 h 2071"/>
                    <a:gd name="T20" fmla="*/ 0 w 3089"/>
                    <a:gd name="T21" fmla="*/ 0 h 2071"/>
                    <a:gd name="T22" fmla="*/ 0 w 3089"/>
                    <a:gd name="T23" fmla="*/ 0 h 2071"/>
                    <a:gd name="T24" fmla="*/ 0 w 3089"/>
                    <a:gd name="T25" fmla="*/ 0 h 2071"/>
                    <a:gd name="T26" fmla="*/ 0 w 3089"/>
                    <a:gd name="T27" fmla="*/ 0 h 207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089" h="2071">
                      <a:moveTo>
                        <a:pt x="54" y="2071"/>
                      </a:moveTo>
                      <a:lnTo>
                        <a:pt x="3036" y="2071"/>
                      </a:lnTo>
                      <a:cubicBezTo>
                        <a:pt x="3065" y="2071"/>
                        <a:pt x="3089" y="2048"/>
                        <a:pt x="3089" y="2018"/>
                      </a:cubicBezTo>
                      <a:cubicBezTo>
                        <a:pt x="3089" y="2018"/>
                        <a:pt x="3089" y="2018"/>
                        <a:pt x="3089" y="2018"/>
                      </a:cubicBezTo>
                      <a:lnTo>
                        <a:pt x="3089" y="54"/>
                      </a:lnTo>
                      <a:cubicBezTo>
                        <a:pt x="3089" y="24"/>
                        <a:pt x="3065" y="0"/>
                        <a:pt x="3036" y="0"/>
                      </a:cubicBezTo>
                      <a:cubicBezTo>
                        <a:pt x="3036" y="0"/>
                        <a:pt x="3036" y="0"/>
                        <a:pt x="3036" y="0"/>
                      </a:cubicBezTo>
                      <a:lnTo>
                        <a:pt x="54" y="0"/>
                      </a:lnTo>
                      <a:cubicBezTo>
                        <a:pt x="24" y="0"/>
                        <a:pt x="0" y="24"/>
                        <a:pt x="0" y="54"/>
                      </a:cubicBezTo>
                      <a:lnTo>
                        <a:pt x="0" y="2018"/>
                      </a:lnTo>
                      <a:cubicBezTo>
                        <a:pt x="0" y="2048"/>
                        <a:pt x="24" y="2071"/>
                        <a:pt x="54" y="2071"/>
                      </a:cubicBezTo>
                      <a:close/>
                    </a:path>
                  </a:pathLst>
                </a:custGeom>
                <a:solidFill>
                  <a:srgbClr val="4D4D4D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75" name="Freeform 220"/>
                <p:cNvSpPr>
                  <a:spLocks/>
                </p:cNvSpPr>
                <p:nvPr/>
              </p:nvSpPr>
              <p:spPr bwMode="auto">
                <a:xfrm>
                  <a:off x="2702" y="2273"/>
                  <a:ext cx="627" cy="416"/>
                </a:xfrm>
                <a:custGeom>
                  <a:avLst/>
                  <a:gdLst>
                    <a:gd name="T0" fmla="*/ 0 w 3089"/>
                    <a:gd name="T1" fmla="*/ 0 h 2071"/>
                    <a:gd name="T2" fmla="*/ 0 w 3089"/>
                    <a:gd name="T3" fmla="*/ 0 h 2071"/>
                    <a:gd name="T4" fmla="*/ 0 w 3089"/>
                    <a:gd name="T5" fmla="*/ 0 h 2071"/>
                    <a:gd name="T6" fmla="*/ 0 w 3089"/>
                    <a:gd name="T7" fmla="*/ 0 h 2071"/>
                    <a:gd name="T8" fmla="*/ 0 w 3089"/>
                    <a:gd name="T9" fmla="*/ 0 h 2071"/>
                    <a:gd name="T10" fmla="*/ 0 w 3089"/>
                    <a:gd name="T11" fmla="*/ 0 h 2071"/>
                    <a:gd name="T12" fmla="*/ 0 w 3089"/>
                    <a:gd name="T13" fmla="*/ 0 h 2071"/>
                    <a:gd name="T14" fmla="*/ 0 w 3089"/>
                    <a:gd name="T15" fmla="*/ 0 h 2071"/>
                    <a:gd name="T16" fmla="*/ 0 w 3089"/>
                    <a:gd name="T17" fmla="*/ 0 h 2071"/>
                    <a:gd name="T18" fmla="*/ 0 w 3089"/>
                    <a:gd name="T19" fmla="*/ 0 h 2071"/>
                    <a:gd name="T20" fmla="*/ 0 w 3089"/>
                    <a:gd name="T21" fmla="*/ 0 h 2071"/>
                    <a:gd name="T22" fmla="*/ 0 w 3089"/>
                    <a:gd name="T23" fmla="*/ 0 h 2071"/>
                    <a:gd name="T24" fmla="*/ 0 w 3089"/>
                    <a:gd name="T25" fmla="*/ 0 h 2071"/>
                    <a:gd name="T26" fmla="*/ 0 w 3089"/>
                    <a:gd name="T27" fmla="*/ 0 h 207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089" h="2071">
                      <a:moveTo>
                        <a:pt x="54" y="2071"/>
                      </a:moveTo>
                      <a:lnTo>
                        <a:pt x="3036" y="2071"/>
                      </a:lnTo>
                      <a:cubicBezTo>
                        <a:pt x="3065" y="2071"/>
                        <a:pt x="3089" y="2048"/>
                        <a:pt x="3089" y="2018"/>
                      </a:cubicBezTo>
                      <a:cubicBezTo>
                        <a:pt x="3089" y="2018"/>
                        <a:pt x="3089" y="2018"/>
                        <a:pt x="3089" y="2018"/>
                      </a:cubicBezTo>
                      <a:lnTo>
                        <a:pt x="3089" y="54"/>
                      </a:lnTo>
                      <a:cubicBezTo>
                        <a:pt x="3089" y="24"/>
                        <a:pt x="3065" y="0"/>
                        <a:pt x="3036" y="0"/>
                      </a:cubicBezTo>
                      <a:cubicBezTo>
                        <a:pt x="3036" y="0"/>
                        <a:pt x="3036" y="0"/>
                        <a:pt x="3036" y="0"/>
                      </a:cubicBezTo>
                      <a:lnTo>
                        <a:pt x="54" y="0"/>
                      </a:lnTo>
                      <a:cubicBezTo>
                        <a:pt x="24" y="0"/>
                        <a:pt x="0" y="24"/>
                        <a:pt x="0" y="54"/>
                      </a:cubicBezTo>
                      <a:lnTo>
                        <a:pt x="0" y="2018"/>
                      </a:lnTo>
                      <a:cubicBezTo>
                        <a:pt x="0" y="2048"/>
                        <a:pt x="24" y="2071"/>
                        <a:pt x="54" y="2071"/>
                      </a:cubicBezTo>
                      <a:close/>
                    </a:path>
                  </a:pathLst>
                </a:custGeom>
                <a:noFill/>
                <a:ln w="0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76" name="Rectangle 221"/>
                <p:cNvSpPr>
                  <a:spLocks noChangeArrowheads="1"/>
                </p:cNvSpPr>
                <p:nvPr/>
              </p:nvSpPr>
              <p:spPr bwMode="auto">
                <a:xfrm>
                  <a:off x="2720" y="2291"/>
                  <a:ext cx="587" cy="3"/>
                </a:xfrm>
                <a:prstGeom prst="rect">
                  <a:avLst/>
                </a:pr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Rectangle 222"/>
                <p:cNvSpPr>
                  <a:spLocks noChangeArrowheads="1"/>
                </p:cNvSpPr>
                <p:nvPr/>
              </p:nvSpPr>
              <p:spPr bwMode="auto">
                <a:xfrm>
                  <a:off x="2720" y="2294"/>
                  <a:ext cx="587" cy="3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Rectangle 223"/>
                <p:cNvSpPr>
                  <a:spLocks noChangeArrowheads="1"/>
                </p:cNvSpPr>
                <p:nvPr/>
              </p:nvSpPr>
              <p:spPr bwMode="auto">
                <a:xfrm>
                  <a:off x="2720" y="2297"/>
                  <a:ext cx="587" cy="10"/>
                </a:xfrm>
                <a:prstGeom prst="rect">
                  <a:avLst/>
                </a:prstGeom>
                <a:solidFill>
                  <a:srgbClr val="3434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" name="Rectangle 224"/>
                <p:cNvSpPr>
                  <a:spLocks noChangeArrowheads="1"/>
                </p:cNvSpPr>
                <p:nvPr/>
              </p:nvSpPr>
              <p:spPr bwMode="auto">
                <a:xfrm>
                  <a:off x="2720" y="2307"/>
                  <a:ext cx="587" cy="6"/>
                </a:xfrm>
                <a:prstGeom prst="rect">
                  <a:avLst/>
                </a:prstGeom>
                <a:solidFill>
                  <a:srgbClr val="3535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" name="Rectangle 225"/>
                <p:cNvSpPr>
                  <a:spLocks noChangeArrowheads="1"/>
                </p:cNvSpPr>
                <p:nvPr/>
              </p:nvSpPr>
              <p:spPr bwMode="auto">
                <a:xfrm>
                  <a:off x="2720" y="2313"/>
                  <a:ext cx="587" cy="7"/>
                </a:xfrm>
                <a:prstGeom prst="rect">
                  <a:avLst/>
                </a:prstGeom>
                <a:solidFill>
                  <a:srgbClr val="3636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1" name="Rectangle 226"/>
                <p:cNvSpPr>
                  <a:spLocks noChangeArrowheads="1"/>
                </p:cNvSpPr>
                <p:nvPr/>
              </p:nvSpPr>
              <p:spPr bwMode="auto">
                <a:xfrm>
                  <a:off x="2720" y="2320"/>
                  <a:ext cx="587" cy="9"/>
                </a:xfrm>
                <a:prstGeom prst="rect">
                  <a:avLst/>
                </a:prstGeom>
                <a:solidFill>
                  <a:srgbClr val="3737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" name="Rectangle 227"/>
                <p:cNvSpPr>
                  <a:spLocks noChangeArrowheads="1"/>
                </p:cNvSpPr>
                <p:nvPr/>
              </p:nvSpPr>
              <p:spPr bwMode="auto">
                <a:xfrm>
                  <a:off x="2720" y="2329"/>
                  <a:ext cx="587" cy="7"/>
                </a:xfrm>
                <a:prstGeom prst="rect">
                  <a:avLst/>
                </a:prstGeom>
                <a:solidFill>
                  <a:srgbClr val="3838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3" name="Rectangle 228"/>
                <p:cNvSpPr>
                  <a:spLocks noChangeArrowheads="1"/>
                </p:cNvSpPr>
                <p:nvPr/>
              </p:nvSpPr>
              <p:spPr bwMode="auto">
                <a:xfrm>
                  <a:off x="2720" y="2336"/>
                  <a:ext cx="587" cy="6"/>
                </a:xfrm>
                <a:prstGeom prst="rect">
                  <a:avLst/>
                </a:prstGeom>
                <a:solidFill>
                  <a:srgbClr val="3939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" name="Rectangle 229"/>
                <p:cNvSpPr>
                  <a:spLocks noChangeArrowheads="1"/>
                </p:cNvSpPr>
                <p:nvPr/>
              </p:nvSpPr>
              <p:spPr bwMode="auto">
                <a:xfrm>
                  <a:off x="2720" y="2342"/>
                  <a:ext cx="587" cy="7"/>
                </a:xfrm>
                <a:prstGeom prst="rect">
                  <a:avLst/>
                </a:prstGeom>
                <a:solidFill>
                  <a:srgbClr val="3A3A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" name="Rectangle 230"/>
                <p:cNvSpPr>
                  <a:spLocks noChangeArrowheads="1"/>
                </p:cNvSpPr>
                <p:nvPr/>
              </p:nvSpPr>
              <p:spPr bwMode="auto">
                <a:xfrm>
                  <a:off x="2720" y="2349"/>
                  <a:ext cx="587" cy="6"/>
                </a:xfrm>
                <a:prstGeom prst="rect">
                  <a:avLst/>
                </a:prstGeom>
                <a:solidFill>
                  <a:srgbClr val="3B3B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6" name="Rectangle 231"/>
                <p:cNvSpPr>
                  <a:spLocks noChangeArrowheads="1"/>
                </p:cNvSpPr>
                <p:nvPr/>
              </p:nvSpPr>
              <p:spPr bwMode="auto">
                <a:xfrm>
                  <a:off x="2720" y="2355"/>
                  <a:ext cx="587" cy="6"/>
                </a:xfrm>
                <a:prstGeom prst="rect">
                  <a:avLst/>
                </a:prstGeom>
                <a:solidFill>
                  <a:srgbClr val="3C3C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7" name="Rectangle 232"/>
                <p:cNvSpPr>
                  <a:spLocks noChangeArrowheads="1"/>
                </p:cNvSpPr>
                <p:nvPr/>
              </p:nvSpPr>
              <p:spPr bwMode="auto">
                <a:xfrm>
                  <a:off x="2720" y="2361"/>
                  <a:ext cx="587" cy="7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" name="Rectangle 233"/>
                <p:cNvSpPr>
                  <a:spLocks noChangeArrowheads="1"/>
                </p:cNvSpPr>
                <p:nvPr/>
              </p:nvSpPr>
              <p:spPr bwMode="auto">
                <a:xfrm>
                  <a:off x="2720" y="2368"/>
                  <a:ext cx="587" cy="6"/>
                </a:xfrm>
                <a:prstGeom prst="rect">
                  <a:avLst/>
                </a:prstGeom>
                <a:solidFill>
                  <a:srgbClr val="3E3E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" name="Rectangle 234"/>
                <p:cNvSpPr>
                  <a:spLocks noChangeArrowheads="1"/>
                </p:cNvSpPr>
                <p:nvPr/>
              </p:nvSpPr>
              <p:spPr bwMode="auto">
                <a:xfrm>
                  <a:off x="2720" y="2374"/>
                  <a:ext cx="587" cy="10"/>
                </a:xfrm>
                <a:prstGeom prst="rect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" name="Rectangle 235"/>
                <p:cNvSpPr>
                  <a:spLocks noChangeArrowheads="1"/>
                </p:cNvSpPr>
                <p:nvPr/>
              </p:nvSpPr>
              <p:spPr bwMode="auto">
                <a:xfrm>
                  <a:off x="2720" y="2384"/>
                  <a:ext cx="587" cy="6"/>
                </a:xfrm>
                <a:prstGeom prst="rect">
                  <a:avLst/>
                </a:pr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" name="Rectangle 236"/>
                <p:cNvSpPr>
                  <a:spLocks noChangeArrowheads="1"/>
                </p:cNvSpPr>
                <p:nvPr/>
              </p:nvSpPr>
              <p:spPr bwMode="auto">
                <a:xfrm>
                  <a:off x="2720" y="2390"/>
                  <a:ext cx="587" cy="7"/>
                </a:xfrm>
                <a:prstGeom prst="rect">
                  <a:avLst/>
                </a:pr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2" name="Rectangle 237"/>
                <p:cNvSpPr>
                  <a:spLocks noChangeArrowheads="1"/>
                </p:cNvSpPr>
                <p:nvPr/>
              </p:nvSpPr>
              <p:spPr bwMode="auto">
                <a:xfrm>
                  <a:off x="2720" y="2397"/>
                  <a:ext cx="587" cy="9"/>
                </a:xfrm>
                <a:prstGeom prst="rect">
                  <a:avLst/>
                </a:prstGeom>
                <a:solidFill>
                  <a:srgbClr val="42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3" name="Rectangle 238"/>
                <p:cNvSpPr>
                  <a:spLocks noChangeArrowheads="1"/>
                </p:cNvSpPr>
                <p:nvPr/>
              </p:nvSpPr>
              <p:spPr bwMode="auto">
                <a:xfrm>
                  <a:off x="2720" y="2406"/>
                  <a:ext cx="587" cy="7"/>
                </a:xfrm>
                <a:prstGeom prst="rect">
                  <a:avLst/>
                </a:prstGeom>
                <a:solidFill>
                  <a:srgbClr val="4343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" name="Rectangle 239"/>
                <p:cNvSpPr>
                  <a:spLocks noChangeArrowheads="1"/>
                </p:cNvSpPr>
                <p:nvPr/>
              </p:nvSpPr>
              <p:spPr bwMode="auto">
                <a:xfrm>
                  <a:off x="2720" y="2413"/>
                  <a:ext cx="587" cy="6"/>
                </a:xfrm>
                <a:prstGeom prst="rect">
                  <a:avLst/>
                </a:prstGeom>
                <a:solidFill>
                  <a:srgbClr val="4444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" name="Rectangle 240"/>
                <p:cNvSpPr>
                  <a:spLocks noChangeArrowheads="1"/>
                </p:cNvSpPr>
                <p:nvPr/>
              </p:nvSpPr>
              <p:spPr bwMode="auto">
                <a:xfrm>
                  <a:off x="2720" y="2419"/>
                  <a:ext cx="587" cy="10"/>
                </a:xfrm>
                <a:prstGeom prst="rect">
                  <a:avLst/>
                </a:prstGeom>
                <a:solidFill>
                  <a:srgbClr val="4545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Rectangle 241"/>
                <p:cNvSpPr>
                  <a:spLocks noChangeArrowheads="1"/>
                </p:cNvSpPr>
                <p:nvPr/>
              </p:nvSpPr>
              <p:spPr bwMode="auto">
                <a:xfrm>
                  <a:off x="2720" y="2429"/>
                  <a:ext cx="587" cy="6"/>
                </a:xfrm>
                <a:prstGeom prst="rect">
                  <a:avLst/>
                </a:prstGeom>
                <a:solidFill>
                  <a:srgbClr val="4646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7" name="Rectangle 242"/>
                <p:cNvSpPr>
                  <a:spLocks noChangeArrowheads="1"/>
                </p:cNvSpPr>
                <p:nvPr/>
              </p:nvSpPr>
              <p:spPr bwMode="auto">
                <a:xfrm>
                  <a:off x="2720" y="2435"/>
                  <a:ext cx="587" cy="10"/>
                </a:xfrm>
                <a:prstGeom prst="rect">
                  <a:avLst/>
                </a:prstGeom>
                <a:solidFill>
                  <a:srgbClr val="4747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8" name="Rectangle 243"/>
                <p:cNvSpPr>
                  <a:spLocks noChangeArrowheads="1"/>
                </p:cNvSpPr>
                <p:nvPr/>
              </p:nvSpPr>
              <p:spPr bwMode="auto">
                <a:xfrm>
                  <a:off x="2720" y="2445"/>
                  <a:ext cx="587" cy="6"/>
                </a:xfrm>
                <a:prstGeom prst="rect">
                  <a:avLst/>
                </a:prstGeom>
                <a:solidFill>
                  <a:srgbClr val="4848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9" name="Rectangle 244"/>
                <p:cNvSpPr>
                  <a:spLocks noChangeArrowheads="1"/>
                </p:cNvSpPr>
                <p:nvPr/>
              </p:nvSpPr>
              <p:spPr bwMode="auto">
                <a:xfrm>
                  <a:off x="2720" y="2451"/>
                  <a:ext cx="587" cy="7"/>
                </a:xfrm>
                <a:prstGeom prst="rect">
                  <a:avLst/>
                </a:prstGeom>
                <a:solidFill>
                  <a:srgbClr val="4949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0" name="Rectangle 245"/>
                <p:cNvSpPr>
                  <a:spLocks noChangeArrowheads="1"/>
                </p:cNvSpPr>
                <p:nvPr/>
              </p:nvSpPr>
              <p:spPr bwMode="auto">
                <a:xfrm>
                  <a:off x="2720" y="2458"/>
                  <a:ext cx="587" cy="6"/>
                </a:xfrm>
                <a:prstGeom prst="rect">
                  <a:avLst/>
                </a:pr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Rectangle 246"/>
                <p:cNvSpPr>
                  <a:spLocks noChangeArrowheads="1"/>
                </p:cNvSpPr>
                <p:nvPr/>
              </p:nvSpPr>
              <p:spPr bwMode="auto">
                <a:xfrm>
                  <a:off x="2720" y="2464"/>
                  <a:ext cx="587" cy="7"/>
                </a:xfrm>
                <a:prstGeom prst="rect">
                  <a:avLst/>
                </a:prstGeom>
                <a:solidFill>
                  <a:srgbClr val="4B4B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Rectangle 247"/>
                <p:cNvSpPr>
                  <a:spLocks noChangeArrowheads="1"/>
                </p:cNvSpPr>
                <p:nvPr/>
              </p:nvSpPr>
              <p:spPr bwMode="auto">
                <a:xfrm>
                  <a:off x="2720" y="2471"/>
                  <a:ext cx="587" cy="3"/>
                </a:xfrm>
                <a:prstGeom prst="rect">
                  <a:avLst/>
                </a:prstGeom>
                <a:solidFill>
                  <a:srgbClr val="4C4C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3" name="Rectangle 248"/>
                <p:cNvSpPr>
                  <a:spLocks noChangeArrowheads="1"/>
                </p:cNvSpPr>
                <p:nvPr/>
              </p:nvSpPr>
              <p:spPr bwMode="auto">
                <a:xfrm>
                  <a:off x="2720" y="2474"/>
                  <a:ext cx="587" cy="6"/>
                </a:xfrm>
                <a:prstGeom prst="rect">
                  <a:avLst/>
                </a:pr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4" name="Rectangle 249"/>
                <p:cNvSpPr>
                  <a:spLocks noChangeArrowheads="1"/>
                </p:cNvSpPr>
                <p:nvPr/>
              </p:nvSpPr>
              <p:spPr bwMode="auto">
                <a:xfrm>
                  <a:off x="2720" y="2480"/>
                  <a:ext cx="587" cy="10"/>
                </a:xfrm>
                <a:prstGeom prst="rect">
                  <a:avLst/>
                </a:prstGeom>
                <a:solidFill>
                  <a:srgbClr val="4E4E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5" name="Rectangle 250"/>
                <p:cNvSpPr>
                  <a:spLocks noChangeArrowheads="1"/>
                </p:cNvSpPr>
                <p:nvPr/>
              </p:nvSpPr>
              <p:spPr bwMode="auto">
                <a:xfrm>
                  <a:off x="2720" y="2490"/>
                  <a:ext cx="587" cy="6"/>
                </a:xfrm>
                <a:prstGeom prst="rect">
                  <a:avLst/>
                </a:prstGeom>
                <a:solidFill>
                  <a:srgbClr val="4F4F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6" name="Rectangle 251"/>
                <p:cNvSpPr>
                  <a:spLocks noChangeArrowheads="1"/>
                </p:cNvSpPr>
                <p:nvPr/>
              </p:nvSpPr>
              <p:spPr bwMode="auto">
                <a:xfrm>
                  <a:off x="2720" y="2496"/>
                  <a:ext cx="587" cy="10"/>
                </a:xfrm>
                <a:prstGeom prst="rect">
                  <a:avLst/>
                </a:prstGeom>
                <a:solidFill>
                  <a:srgbClr val="50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7" name="Rectangle 252"/>
                <p:cNvSpPr>
                  <a:spLocks noChangeArrowheads="1"/>
                </p:cNvSpPr>
                <p:nvPr/>
              </p:nvSpPr>
              <p:spPr bwMode="auto">
                <a:xfrm>
                  <a:off x="2720" y="2506"/>
                  <a:ext cx="587" cy="6"/>
                </a:xfrm>
                <a:prstGeom prst="rect">
                  <a:avLst/>
                </a:prstGeom>
                <a:solidFill>
                  <a:srgbClr val="5151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8" name="Rectangle 253"/>
                <p:cNvSpPr>
                  <a:spLocks noChangeArrowheads="1"/>
                </p:cNvSpPr>
                <p:nvPr/>
              </p:nvSpPr>
              <p:spPr bwMode="auto">
                <a:xfrm>
                  <a:off x="2720" y="2512"/>
                  <a:ext cx="587" cy="7"/>
                </a:xfrm>
                <a:prstGeom prst="rect">
                  <a:avLst/>
                </a:prstGeom>
                <a:solidFill>
                  <a:srgbClr val="52525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9" name="Rectangle 254"/>
                <p:cNvSpPr>
                  <a:spLocks noChangeArrowheads="1"/>
                </p:cNvSpPr>
                <p:nvPr/>
              </p:nvSpPr>
              <p:spPr bwMode="auto">
                <a:xfrm>
                  <a:off x="2720" y="2519"/>
                  <a:ext cx="587" cy="10"/>
                </a:xfrm>
                <a:prstGeom prst="rect">
                  <a:avLst/>
                </a:prstGeom>
                <a:solidFill>
                  <a:srgbClr val="5353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0" name="Rectangle 255"/>
                <p:cNvSpPr>
                  <a:spLocks noChangeArrowheads="1"/>
                </p:cNvSpPr>
                <p:nvPr/>
              </p:nvSpPr>
              <p:spPr bwMode="auto">
                <a:xfrm>
                  <a:off x="2720" y="2529"/>
                  <a:ext cx="587" cy="6"/>
                </a:xfrm>
                <a:prstGeom prst="rect">
                  <a:avLst/>
                </a:prstGeom>
                <a:solidFill>
                  <a:srgbClr val="5454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1" name="Rectangle 256"/>
                <p:cNvSpPr>
                  <a:spLocks noChangeArrowheads="1"/>
                </p:cNvSpPr>
                <p:nvPr/>
              </p:nvSpPr>
              <p:spPr bwMode="auto">
                <a:xfrm>
                  <a:off x="2720" y="2535"/>
                  <a:ext cx="587" cy="6"/>
                </a:xfrm>
                <a:prstGeom prst="rect">
                  <a:avLst/>
                </a:prstGeom>
                <a:solidFill>
                  <a:srgbClr val="5555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2" name="Rectangle 257"/>
                <p:cNvSpPr>
                  <a:spLocks noChangeArrowheads="1"/>
                </p:cNvSpPr>
                <p:nvPr/>
              </p:nvSpPr>
              <p:spPr bwMode="auto">
                <a:xfrm>
                  <a:off x="2720" y="2541"/>
                  <a:ext cx="587" cy="10"/>
                </a:xfrm>
                <a:prstGeom prst="rect">
                  <a:avLst/>
                </a:prstGeom>
                <a:solidFill>
                  <a:srgbClr val="5656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3" name="Rectangle 258"/>
                <p:cNvSpPr>
                  <a:spLocks noChangeArrowheads="1"/>
                </p:cNvSpPr>
                <p:nvPr/>
              </p:nvSpPr>
              <p:spPr bwMode="auto">
                <a:xfrm>
                  <a:off x="2720" y="2551"/>
                  <a:ext cx="587" cy="6"/>
                </a:xfrm>
                <a:prstGeom prst="rect">
                  <a:avLst/>
                </a:prstGeom>
                <a:solidFill>
                  <a:srgbClr val="5757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4" name="Rectangle 259"/>
                <p:cNvSpPr>
                  <a:spLocks noChangeArrowheads="1"/>
                </p:cNvSpPr>
                <p:nvPr/>
              </p:nvSpPr>
              <p:spPr bwMode="auto">
                <a:xfrm>
                  <a:off x="2720" y="2557"/>
                  <a:ext cx="587" cy="10"/>
                </a:xfrm>
                <a:prstGeom prst="rect">
                  <a:avLst/>
                </a:prstGeom>
                <a:solidFill>
                  <a:srgbClr val="58585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5" name="Rectangle 260"/>
                <p:cNvSpPr>
                  <a:spLocks noChangeArrowheads="1"/>
                </p:cNvSpPr>
                <p:nvPr/>
              </p:nvSpPr>
              <p:spPr bwMode="auto">
                <a:xfrm>
                  <a:off x="2720" y="2567"/>
                  <a:ext cx="587" cy="7"/>
                </a:xfrm>
                <a:prstGeom prst="rect">
                  <a:avLst/>
                </a:pr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6" name="Rectangle 261"/>
                <p:cNvSpPr>
                  <a:spLocks noChangeArrowheads="1"/>
                </p:cNvSpPr>
                <p:nvPr/>
              </p:nvSpPr>
              <p:spPr bwMode="auto">
                <a:xfrm>
                  <a:off x="2720" y="2574"/>
                  <a:ext cx="587" cy="6"/>
                </a:xfrm>
                <a:prstGeom prst="rect">
                  <a:avLst/>
                </a:prstGeom>
                <a:solidFill>
                  <a:srgbClr val="5A5A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7" name="Rectangle 262"/>
                <p:cNvSpPr>
                  <a:spLocks noChangeArrowheads="1"/>
                </p:cNvSpPr>
                <p:nvPr/>
              </p:nvSpPr>
              <p:spPr bwMode="auto">
                <a:xfrm>
                  <a:off x="2720" y="2580"/>
                  <a:ext cx="587" cy="10"/>
                </a:xfrm>
                <a:prstGeom prst="rect">
                  <a:avLst/>
                </a:prstGeom>
                <a:solidFill>
                  <a:srgbClr val="5B5B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8" name="Rectangle 263"/>
                <p:cNvSpPr>
                  <a:spLocks noChangeArrowheads="1"/>
                </p:cNvSpPr>
                <p:nvPr/>
              </p:nvSpPr>
              <p:spPr bwMode="auto">
                <a:xfrm>
                  <a:off x="2720" y="2590"/>
                  <a:ext cx="587" cy="6"/>
                </a:xfrm>
                <a:prstGeom prst="rect">
                  <a:avLst/>
                </a:pr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9" name="Rectangle 264"/>
                <p:cNvSpPr>
                  <a:spLocks noChangeArrowheads="1"/>
                </p:cNvSpPr>
                <p:nvPr/>
              </p:nvSpPr>
              <p:spPr bwMode="auto">
                <a:xfrm>
                  <a:off x="2720" y="2596"/>
                  <a:ext cx="587" cy="6"/>
                </a:xfrm>
                <a:prstGeom prst="rect">
                  <a:avLst/>
                </a:prstGeom>
                <a:solidFill>
                  <a:srgbClr val="5D5D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" name="Rectangle 265"/>
                <p:cNvSpPr>
                  <a:spLocks noChangeArrowheads="1"/>
                </p:cNvSpPr>
                <p:nvPr/>
              </p:nvSpPr>
              <p:spPr bwMode="auto">
                <a:xfrm>
                  <a:off x="2720" y="2602"/>
                  <a:ext cx="587" cy="4"/>
                </a:xfrm>
                <a:prstGeom prst="rect">
                  <a:avLst/>
                </a:prstGeom>
                <a:solidFill>
                  <a:srgbClr val="5E5E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1" name="Rectangle 266"/>
                <p:cNvSpPr>
                  <a:spLocks noChangeArrowheads="1"/>
                </p:cNvSpPr>
                <p:nvPr/>
              </p:nvSpPr>
              <p:spPr bwMode="auto">
                <a:xfrm>
                  <a:off x="2720" y="2606"/>
                  <a:ext cx="587" cy="6"/>
                </a:xfrm>
                <a:prstGeom prst="rect">
                  <a:avLst/>
                </a:pr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2" name="Rectangle 267"/>
                <p:cNvSpPr>
                  <a:spLocks noChangeArrowheads="1"/>
                </p:cNvSpPr>
                <p:nvPr/>
              </p:nvSpPr>
              <p:spPr bwMode="auto">
                <a:xfrm>
                  <a:off x="2720" y="2612"/>
                  <a:ext cx="587" cy="7"/>
                </a:xfrm>
                <a:prstGeom prst="rect">
                  <a:avLst/>
                </a:pr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3" name="Rectangle 268"/>
                <p:cNvSpPr>
                  <a:spLocks noChangeArrowheads="1"/>
                </p:cNvSpPr>
                <p:nvPr/>
              </p:nvSpPr>
              <p:spPr bwMode="auto">
                <a:xfrm>
                  <a:off x="2720" y="2619"/>
                  <a:ext cx="587" cy="9"/>
                </a:xfrm>
                <a:prstGeom prst="rect">
                  <a:avLst/>
                </a:prstGeom>
                <a:solidFill>
                  <a:srgbClr val="6161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4" name="Rectangle 269"/>
                <p:cNvSpPr>
                  <a:spLocks noChangeArrowheads="1"/>
                </p:cNvSpPr>
                <p:nvPr/>
              </p:nvSpPr>
              <p:spPr bwMode="auto">
                <a:xfrm>
                  <a:off x="2720" y="2628"/>
                  <a:ext cx="587" cy="7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tangle 270"/>
                <p:cNvSpPr>
                  <a:spLocks noChangeArrowheads="1"/>
                </p:cNvSpPr>
                <p:nvPr/>
              </p:nvSpPr>
              <p:spPr bwMode="auto">
                <a:xfrm>
                  <a:off x="2720" y="2635"/>
                  <a:ext cx="587" cy="6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tangle 271"/>
                <p:cNvSpPr>
                  <a:spLocks noChangeArrowheads="1"/>
                </p:cNvSpPr>
                <p:nvPr/>
              </p:nvSpPr>
              <p:spPr bwMode="auto">
                <a:xfrm>
                  <a:off x="2720" y="2641"/>
                  <a:ext cx="587" cy="10"/>
                </a:xfrm>
                <a:prstGeom prst="rect">
                  <a:avLst/>
                </a:prstGeom>
                <a:solidFill>
                  <a:srgbClr val="6464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tangle 272"/>
                <p:cNvSpPr>
                  <a:spLocks noChangeArrowheads="1"/>
                </p:cNvSpPr>
                <p:nvPr/>
              </p:nvSpPr>
              <p:spPr bwMode="auto">
                <a:xfrm>
                  <a:off x="2720" y="2651"/>
                  <a:ext cx="587" cy="6"/>
                </a:xfrm>
                <a:prstGeom prst="rect">
                  <a:avLst/>
                </a:prstGeom>
                <a:solidFill>
                  <a:srgbClr val="6565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tangle 273"/>
                <p:cNvSpPr>
                  <a:spLocks noChangeArrowheads="1"/>
                </p:cNvSpPr>
                <p:nvPr/>
              </p:nvSpPr>
              <p:spPr bwMode="auto">
                <a:xfrm>
                  <a:off x="2720" y="2657"/>
                  <a:ext cx="587" cy="3"/>
                </a:xfrm>
                <a:prstGeom prst="rect">
                  <a:avLst/>
                </a:pr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9" name="Freeform 274"/>
                <p:cNvSpPr>
                  <a:spLocks/>
                </p:cNvSpPr>
                <p:nvPr/>
              </p:nvSpPr>
              <p:spPr bwMode="auto">
                <a:xfrm>
                  <a:off x="2722" y="2293"/>
                  <a:ext cx="587" cy="367"/>
                </a:xfrm>
                <a:custGeom>
                  <a:avLst/>
                  <a:gdLst>
                    <a:gd name="T0" fmla="*/ 0 w 2895"/>
                    <a:gd name="T1" fmla="*/ 0 h 1828"/>
                    <a:gd name="T2" fmla="*/ 0 w 2895"/>
                    <a:gd name="T3" fmla="*/ 0 h 1828"/>
                    <a:gd name="T4" fmla="*/ 0 w 2895"/>
                    <a:gd name="T5" fmla="*/ 0 h 1828"/>
                    <a:gd name="T6" fmla="*/ 0 w 2895"/>
                    <a:gd name="T7" fmla="*/ 0 h 1828"/>
                    <a:gd name="T8" fmla="*/ 0 w 2895"/>
                    <a:gd name="T9" fmla="*/ 0 h 1828"/>
                    <a:gd name="T10" fmla="*/ 0 w 2895"/>
                    <a:gd name="T11" fmla="*/ 0 h 1828"/>
                    <a:gd name="T12" fmla="*/ 0 w 2895"/>
                    <a:gd name="T13" fmla="*/ 0 h 1828"/>
                    <a:gd name="T14" fmla="*/ 0 w 2895"/>
                    <a:gd name="T15" fmla="*/ 0 h 1828"/>
                    <a:gd name="T16" fmla="*/ 0 w 2895"/>
                    <a:gd name="T17" fmla="*/ 0 h 1828"/>
                    <a:gd name="T18" fmla="*/ 0 w 2895"/>
                    <a:gd name="T19" fmla="*/ 0 h 1828"/>
                    <a:gd name="T20" fmla="*/ 0 w 2895"/>
                    <a:gd name="T21" fmla="*/ 0 h 1828"/>
                    <a:gd name="T22" fmla="*/ 0 w 2895"/>
                    <a:gd name="T23" fmla="*/ 0 h 1828"/>
                    <a:gd name="T24" fmla="*/ 0 w 2895"/>
                    <a:gd name="T25" fmla="*/ 0 h 182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895" h="1828">
                      <a:moveTo>
                        <a:pt x="19" y="1828"/>
                      </a:moveTo>
                      <a:lnTo>
                        <a:pt x="2876" y="1828"/>
                      </a:lnTo>
                      <a:cubicBezTo>
                        <a:pt x="2887" y="1828"/>
                        <a:pt x="2895" y="1819"/>
                        <a:pt x="2895" y="1809"/>
                      </a:cubicBezTo>
                      <a:cubicBezTo>
                        <a:pt x="2895" y="1809"/>
                        <a:pt x="2895" y="1809"/>
                        <a:pt x="2895" y="1809"/>
                      </a:cubicBezTo>
                      <a:lnTo>
                        <a:pt x="2895" y="19"/>
                      </a:lnTo>
                      <a:cubicBezTo>
                        <a:pt x="2895" y="9"/>
                        <a:pt x="2887" y="0"/>
                        <a:pt x="2876" y="0"/>
                      </a:cubicBezTo>
                      <a:lnTo>
                        <a:pt x="19" y="0"/>
                      </a:lnTo>
                      <a:cubicBezTo>
                        <a:pt x="8" y="0"/>
                        <a:pt x="0" y="9"/>
                        <a:pt x="0" y="19"/>
                      </a:cubicBezTo>
                      <a:lnTo>
                        <a:pt x="0" y="1809"/>
                      </a:lnTo>
                      <a:cubicBezTo>
                        <a:pt x="0" y="1819"/>
                        <a:pt x="8" y="1828"/>
                        <a:pt x="19" y="1828"/>
                      </a:cubicBezTo>
                    </a:path>
                  </a:pathLst>
                </a:custGeom>
                <a:noFill/>
                <a:ln w="0" cap="rnd">
                  <a:solidFill>
                    <a:srgbClr val="59595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pic>
              <p:nvPicPr>
                <p:cNvPr id="130" name="Picture 275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23" y="2294"/>
                  <a:ext cx="584" cy="3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1" name="Freeform 276"/>
                <p:cNvSpPr>
                  <a:spLocks/>
                </p:cNvSpPr>
                <p:nvPr/>
              </p:nvSpPr>
              <p:spPr bwMode="auto">
                <a:xfrm>
                  <a:off x="2724" y="2296"/>
                  <a:ext cx="582" cy="361"/>
                </a:xfrm>
                <a:custGeom>
                  <a:avLst/>
                  <a:gdLst>
                    <a:gd name="T0" fmla="*/ 0 w 2868"/>
                    <a:gd name="T1" fmla="*/ 0 h 1800"/>
                    <a:gd name="T2" fmla="*/ 0 w 2868"/>
                    <a:gd name="T3" fmla="*/ 0 h 1800"/>
                    <a:gd name="T4" fmla="*/ 0 w 2868"/>
                    <a:gd name="T5" fmla="*/ 0 h 1800"/>
                    <a:gd name="T6" fmla="*/ 0 w 2868"/>
                    <a:gd name="T7" fmla="*/ 0 h 1800"/>
                    <a:gd name="T8" fmla="*/ 0 w 2868"/>
                    <a:gd name="T9" fmla="*/ 0 h 1800"/>
                    <a:gd name="T10" fmla="*/ 0 w 2868"/>
                    <a:gd name="T11" fmla="*/ 0 h 1800"/>
                    <a:gd name="T12" fmla="*/ 0 w 2868"/>
                    <a:gd name="T13" fmla="*/ 0 h 1800"/>
                    <a:gd name="T14" fmla="*/ 0 w 2868"/>
                    <a:gd name="T15" fmla="*/ 0 h 1800"/>
                    <a:gd name="T16" fmla="*/ 0 w 2868"/>
                    <a:gd name="T17" fmla="*/ 0 h 1800"/>
                    <a:gd name="T18" fmla="*/ 0 w 2868"/>
                    <a:gd name="T19" fmla="*/ 0 h 1800"/>
                    <a:gd name="T20" fmla="*/ 0 w 2868"/>
                    <a:gd name="T21" fmla="*/ 0 h 1800"/>
                    <a:gd name="T22" fmla="*/ 0 w 2868"/>
                    <a:gd name="T23" fmla="*/ 0 h 1800"/>
                    <a:gd name="T24" fmla="*/ 0 w 2868"/>
                    <a:gd name="T25" fmla="*/ 0 h 180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868" h="1800">
                      <a:moveTo>
                        <a:pt x="5" y="1800"/>
                      </a:moveTo>
                      <a:lnTo>
                        <a:pt x="2862" y="1800"/>
                      </a:lnTo>
                      <a:cubicBezTo>
                        <a:pt x="2865" y="1800"/>
                        <a:pt x="2868" y="1798"/>
                        <a:pt x="2868" y="1795"/>
                      </a:cubicBezTo>
                      <a:cubicBezTo>
                        <a:pt x="2868" y="1795"/>
                        <a:pt x="2868" y="1795"/>
                        <a:pt x="2868" y="1795"/>
                      </a:cubicBezTo>
                      <a:lnTo>
                        <a:pt x="2868" y="5"/>
                      </a:lnTo>
                      <a:cubicBezTo>
                        <a:pt x="2868" y="2"/>
                        <a:pt x="2865" y="0"/>
                        <a:pt x="2862" y="0"/>
                      </a:cubicBezTo>
                      <a:cubicBezTo>
                        <a:pt x="2862" y="0"/>
                        <a:pt x="2862" y="0"/>
                        <a:pt x="2862" y="0"/>
                      </a:cubicBezTo>
                      <a:lnTo>
                        <a:pt x="5" y="0"/>
                      </a:lnTo>
                      <a:cubicBezTo>
                        <a:pt x="2" y="0"/>
                        <a:pt x="0" y="2"/>
                        <a:pt x="0" y="5"/>
                      </a:cubicBezTo>
                      <a:lnTo>
                        <a:pt x="0" y="1795"/>
                      </a:lnTo>
                      <a:cubicBezTo>
                        <a:pt x="0" y="1798"/>
                        <a:pt x="2" y="1800"/>
                        <a:pt x="5" y="1800"/>
                      </a:cubicBezTo>
                    </a:path>
                  </a:pathLst>
                </a:custGeom>
                <a:noFill/>
                <a:ln w="0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132" name="Freeform 277"/>
                <p:cNvSpPr>
                  <a:spLocks noEditPoints="1"/>
                </p:cNvSpPr>
                <p:nvPr/>
              </p:nvSpPr>
              <p:spPr bwMode="auto">
                <a:xfrm>
                  <a:off x="3129" y="2678"/>
                  <a:ext cx="177" cy="11"/>
                </a:xfrm>
                <a:custGeom>
                  <a:avLst/>
                  <a:gdLst>
                    <a:gd name="T0" fmla="*/ 0 w 874"/>
                    <a:gd name="T1" fmla="*/ 0 h 55"/>
                    <a:gd name="T2" fmla="*/ 0 w 874"/>
                    <a:gd name="T3" fmla="*/ 0 h 55"/>
                    <a:gd name="T4" fmla="*/ 0 w 874"/>
                    <a:gd name="T5" fmla="*/ 0 h 55"/>
                    <a:gd name="T6" fmla="*/ 0 w 874"/>
                    <a:gd name="T7" fmla="*/ 0 h 55"/>
                    <a:gd name="T8" fmla="*/ 0 w 874"/>
                    <a:gd name="T9" fmla="*/ 0 h 55"/>
                    <a:gd name="T10" fmla="*/ 0 w 874"/>
                    <a:gd name="T11" fmla="*/ 0 h 55"/>
                    <a:gd name="T12" fmla="*/ 0 w 874"/>
                    <a:gd name="T13" fmla="*/ 0 h 55"/>
                    <a:gd name="T14" fmla="*/ 0 w 874"/>
                    <a:gd name="T15" fmla="*/ 0 h 55"/>
                    <a:gd name="T16" fmla="*/ 0 w 874"/>
                    <a:gd name="T17" fmla="*/ 0 h 55"/>
                    <a:gd name="T18" fmla="*/ 0 w 874"/>
                    <a:gd name="T19" fmla="*/ 0 h 55"/>
                    <a:gd name="T20" fmla="*/ 0 w 874"/>
                    <a:gd name="T21" fmla="*/ 0 h 55"/>
                    <a:gd name="T22" fmla="*/ 0 w 874"/>
                    <a:gd name="T23" fmla="*/ 0 h 55"/>
                    <a:gd name="T24" fmla="*/ 0 w 874"/>
                    <a:gd name="T25" fmla="*/ 0 h 55"/>
                    <a:gd name="T26" fmla="*/ 0 w 874"/>
                    <a:gd name="T27" fmla="*/ 0 h 55"/>
                    <a:gd name="T28" fmla="*/ 0 w 874"/>
                    <a:gd name="T29" fmla="*/ 0 h 55"/>
                    <a:gd name="T30" fmla="*/ 0 w 874"/>
                    <a:gd name="T31" fmla="*/ 0 h 55"/>
                    <a:gd name="T32" fmla="*/ 0 w 874"/>
                    <a:gd name="T33" fmla="*/ 0 h 55"/>
                    <a:gd name="T34" fmla="*/ 0 w 874"/>
                    <a:gd name="T35" fmla="*/ 0 h 55"/>
                    <a:gd name="T36" fmla="*/ 0 w 874"/>
                    <a:gd name="T37" fmla="*/ 0 h 5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874" h="55">
                      <a:moveTo>
                        <a:pt x="715" y="55"/>
                      </a:moveTo>
                      <a:lnTo>
                        <a:pt x="874" y="55"/>
                      </a:lnTo>
                      <a:lnTo>
                        <a:pt x="874" y="14"/>
                      </a:lnTo>
                      <a:cubicBezTo>
                        <a:pt x="874" y="6"/>
                        <a:pt x="868" y="0"/>
                        <a:pt x="860" y="0"/>
                      </a:cubicBezTo>
                      <a:cubicBezTo>
                        <a:pt x="860" y="0"/>
                        <a:pt x="860" y="0"/>
                        <a:pt x="860" y="0"/>
                      </a:cubicBezTo>
                      <a:lnTo>
                        <a:pt x="729" y="0"/>
                      </a:lnTo>
                      <a:cubicBezTo>
                        <a:pt x="721" y="0"/>
                        <a:pt x="715" y="6"/>
                        <a:pt x="715" y="14"/>
                      </a:cubicBezTo>
                      <a:lnTo>
                        <a:pt x="715" y="55"/>
                      </a:lnTo>
                      <a:close/>
                      <a:moveTo>
                        <a:pt x="0" y="55"/>
                      </a:moveTo>
                      <a:lnTo>
                        <a:pt x="620" y="55"/>
                      </a:lnTo>
                      <a:lnTo>
                        <a:pt x="620" y="25"/>
                      </a:lnTo>
                      <a:cubicBezTo>
                        <a:pt x="620" y="18"/>
                        <a:pt x="614" y="13"/>
                        <a:pt x="607" y="13"/>
                      </a:cubicBezTo>
                      <a:lnTo>
                        <a:pt x="13" y="13"/>
                      </a:lnTo>
                      <a:cubicBezTo>
                        <a:pt x="6" y="13"/>
                        <a:pt x="0" y="18"/>
                        <a:pt x="0" y="25"/>
                      </a:cubicBez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133" name="Freeform 278"/>
                <p:cNvSpPr>
                  <a:spLocks noEditPoints="1"/>
                </p:cNvSpPr>
                <p:nvPr/>
              </p:nvSpPr>
              <p:spPr bwMode="auto">
                <a:xfrm>
                  <a:off x="3129" y="2678"/>
                  <a:ext cx="177" cy="11"/>
                </a:xfrm>
                <a:custGeom>
                  <a:avLst/>
                  <a:gdLst>
                    <a:gd name="T0" fmla="*/ 0 w 874"/>
                    <a:gd name="T1" fmla="*/ 0 h 55"/>
                    <a:gd name="T2" fmla="*/ 0 w 874"/>
                    <a:gd name="T3" fmla="*/ 0 h 55"/>
                    <a:gd name="T4" fmla="*/ 0 w 874"/>
                    <a:gd name="T5" fmla="*/ 0 h 55"/>
                    <a:gd name="T6" fmla="*/ 0 w 874"/>
                    <a:gd name="T7" fmla="*/ 0 h 55"/>
                    <a:gd name="T8" fmla="*/ 0 w 874"/>
                    <a:gd name="T9" fmla="*/ 0 h 55"/>
                    <a:gd name="T10" fmla="*/ 0 w 874"/>
                    <a:gd name="T11" fmla="*/ 0 h 55"/>
                    <a:gd name="T12" fmla="*/ 0 w 874"/>
                    <a:gd name="T13" fmla="*/ 0 h 55"/>
                    <a:gd name="T14" fmla="*/ 0 w 874"/>
                    <a:gd name="T15" fmla="*/ 0 h 55"/>
                    <a:gd name="T16" fmla="*/ 0 w 874"/>
                    <a:gd name="T17" fmla="*/ 0 h 55"/>
                    <a:gd name="T18" fmla="*/ 0 w 874"/>
                    <a:gd name="T19" fmla="*/ 0 h 55"/>
                    <a:gd name="T20" fmla="*/ 0 w 874"/>
                    <a:gd name="T21" fmla="*/ 0 h 55"/>
                    <a:gd name="T22" fmla="*/ 0 w 874"/>
                    <a:gd name="T23" fmla="*/ 0 h 55"/>
                    <a:gd name="T24" fmla="*/ 0 w 874"/>
                    <a:gd name="T25" fmla="*/ 0 h 55"/>
                    <a:gd name="T26" fmla="*/ 0 w 874"/>
                    <a:gd name="T27" fmla="*/ 0 h 55"/>
                    <a:gd name="T28" fmla="*/ 0 w 874"/>
                    <a:gd name="T29" fmla="*/ 0 h 55"/>
                    <a:gd name="T30" fmla="*/ 0 w 874"/>
                    <a:gd name="T31" fmla="*/ 0 h 55"/>
                    <a:gd name="T32" fmla="*/ 0 w 874"/>
                    <a:gd name="T33" fmla="*/ 0 h 55"/>
                    <a:gd name="T34" fmla="*/ 0 w 874"/>
                    <a:gd name="T35" fmla="*/ 0 h 55"/>
                    <a:gd name="T36" fmla="*/ 0 w 874"/>
                    <a:gd name="T37" fmla="*/ 0 h 5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874" h="55">
                      <a:moveTo>
                        <a:pt x="715" y="55"/>
                      </a:moveTo>
                      <a:lnTo>
                        <a:pt x="874" y="55"/>
                      </a:lnTo>
                      <a:lnTo>
                        <a:pt x="874" y="14"/>
                      </a:lnTo>
                      <a:cubicBezTo>
                        <a:pt x="874" y="6"/>
                        <a:pt x="868" y="0"/>
                        <a:pt x="860" y="0"/>
                      </a:cubicBezTo>
                      <a:cubicBezTo>
                        <a:pt x="860" y="0"/>
                        <a:pt x="860" y="0"/>
                        <a:pt x="860" y="0"/>
                      </a:cubicBezTo>
                      <a:lnTo>
                        <a:pt x="729" y="0"/>
                      </a:lnTo>
                      <a:cubicBezTo>
                        <a:pt x="721" y="0"/>
                        <a:pt x="715" y="6"/>
                        <a:pt x="715" y="14"/>
                      </a:cubicBezTo>
                      <a:lnTo>
                        <a:pt x="715" y="55"/>
                      </a:lnTo>
                      <a:close/>
                      <a:moveTo>
                        <a:pt x="0" y="55"/>
                      </a:moveTo>
                      <a:lnTo>
                        <a:pt x="620" y="55"/>
                      </a:lnTo>
                      <a:lnTo>
                        <a:pt x="620" y="25"/>
                      </a:lnTo>
                      <a:cubicBezTo>
                        <a:pt x="620" y="18"/>
                        <a:pt x="614" y="13"/>
                        <a:pt x="607" y="13"/>
                      </a:cubicBezTo>
                      <a:lnTo>
                        <a:pt x="13" y="13"/>
                      </a:lnTo>
                      <a:cubicBezTo>
                        <a:pt x="6" y="13"/>
                        <a:pt x="0" y="18"/>
                        <a:pt x="0" y="25"/>
                      </a:cubicBezTo>
                      <a:lnTo>
                        <a:pt x="0" y="55"/>
                      </a:lnTo>
                      <a:close/>
                    </a:path>
                  </a:pathLst>
                </a:custGeom>
                <a:noFill/>
                <a:ln w="0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134" name="Freeform 279"/>
                <p:cNvSpPr>
                  <a:spLocks noEditPoints="1"/>
                </p:cNvSpPr>
                <p:nvPr/>
              </p:nvSpPr>
              <p:spPr bwMode="auto">
                <a:xfrm>
                  <a:off x="3130" y="2679"/>
                  <a:ext cx="175" cy="10"/>
                </a:xfrm>
                <a:custGeom>
                  <a:avLst/>
                  <a:gdLst>
                    <a:gd name="T0" fmla="*/ 0 w 861"/>
                    <a:gd name="T1" fmla="*/ 0 h 49"/>
                    <a:gd name="T2" fmla="*/ 0 w 861"/>
                    <a:gd name="T3" fmla="*/ 0 h 49"/>
                    <a:gd name="T4" fmla="*/ 0 w 861"/>
                    <a:gd name="T5" fmla="*/ 0 h 49"/>
                    <a:gd name="T6" fmla="*/ 0 w 861"/>
                    <a:gd name="T7" fmla="*/ 0 h 49"/>
                    <a:gd name="T8" fmla="*/ 0 w 861"/>
                    <a:gd name="T9" fmla="*/ 0 h 49"/>
                    <a:gd name="T10" fmla="*/ 0 w 861"/>
                    <a:gd name="T11" fmla="*/ 0 h 49"/>
                    <a:gd name="T12" fmla="*/ 0 w 861"/>
                    <a:gd name="T13" fmla="*/ 0 h 49"/>
                    <a:gd name="T14" fmla="*/ 0 w 861"/>
                    <a:gd name="T15" fmla="*/ 0 h 49"/>
                    <a:gd name="T16" fmla="*/ 0 w 861"/>
                    <a:gd name="T17" fmla="*/ 0 h 49"/>
                    <a:gd name="T18" fmla="*/ 0 w 861"/>
                    <a:gd name="T19" fmla="*/ 0 h 49"/>
                    <a:gd name="T20" fmla="*/ 0 w 861"/>
                    <a:gd name="T21" fmla="*/ 0 h 49"/>
                    <a:gd name="T22" fmla="*/ 0 w 861"/>
                    <a:gd name="T23" fmla="*/ 0 h 49"/>
                    <a:gd name="T24" fmla="*/ 0 w 861"/>
                    <a:gd name="T25" fmla="*/ 0 h 49"/>
                    <a:gd name="T26" fmla="*/ 0 w 861"/>
                    <a:gd name="T27" fmla="*/ 0 h 49"/>
                    <a:gd name="T28" fmla="*/ 0 w 861"/>
                    <a:gd name="T29" fmla="*/ 0 h 49"/>
                    <a:gd name="T30" fmla="*/ 0 w 861"/>
                    <a:gd name="T31" fmla="*/ 0 h 49"/>
                    <a:gd name="T32" fmla="*/ 0 w 861"/>
                    <a:gd name="T33" fmla="*/ 0 h 49"/>
                    <a:gd name="T34" fmla="*/ 0 w 861"/>
                    <a:gd name="T35" fmla="*/ 0 h 49"/>
                    <a:gd name="T36" fmla="*/ 0 w 861"/>
                    <a:gd name="T37" fmla="*/ 0 h 49"/>
                    <a:gd name="T38" fmla="*/ 0 w 861"/>
                    <a:gd name="T39" fmla="*/ 0 h 49"/>
                    <a:gd name="T40" fmla="*/ 0 w 861"/>
                    <a:gd name="T41" fmla="*/ 0 h 49"/>
                    <a:gd name="T42" fmla="*/ 0 w 861"/>
                    <a:gd name="T43" fmla="*/ 0 h 49"/>
                    <a:gd name="T44" fmla="*/ 0 w 861"/>
                    <a:gd name="T45" fmla="*/ 0 h 49"/>
                    <a:gd name="T46" fmla="*/ 0 w 861"/>
                    <a:gd name="T47" fmla="*/ 0 h 49"/>
                    <a:gd name="T48" fmla="*/ 0 w 861"/>
                    <a:gd name="T49" fmla="*/ 0 h 49"/>
                    <a:gd name="T50" fmla="*/ 0 w 861"/>
                    <a:gd name="T51" fmla="*/ 0 h 49"/>
                    <a:gd name="T52" fmla="*/ 0 w 861"/>
                    <a:gd name="T53" fmla="*/ 0 h 49"/>
                    <a:gd name="T54" fmla="*/ 0 w 861"/>
                    <a:gd name="T55" fmla="*/ 0 h 4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861" h="49">
                      <a:moveTo>
                        <a:pt x="714" y="49"/>
                      </a:moveTo>
                      <a:lnTo>
                        <a:pt x="861" y="49"/>
                      </a:lnTo>
                      <a:lnTo>
                        <a:pt x="861" y="9"/>
                      </a:lnTo>
                      <a:cubicBezTo>
                        <a:pt x="861" y="4"/>
                        <a:pt x="857" y="0"/>
                        <a:pt x="852" y="0"/>
                      </a:cubicBezTo>
                      <a:cubicBezTo>
                        <a:pt x="852" y="0"/>
                        <a:pt x="852" y="0"/>
                        <a:pt x="852" y="0"/>
                      </a:cubicBezTo>
                      <a:lnTo>
                        <a:pt x="723" y="0"/>
                      </a:lnTo>
                      <a:cubicBezTo>
                        <a:pt x="718" y="0"/>
                        <a:pt x="714" y="4"/>
                        <a:pt x="714" y="9"/>
                      </a:cubicBezTo>
                      <a:lnTo>
                        <a:pt x="714" y="49"/>
                      </a:lnTo>
                      <a:close/>
                      <a:moveTo>
                        <a:pt x="408" y="49"/>
                      </a:moveTo>
                      <a:lnTo>
                        <a:pt x="606" y="49"/>
                      </a:lnTo>
                      <a:lnTo>
                        <a:pt x="606" y="19"/>
                      </a:lnTo>
                      <a:cubicBezTo>
                        <a:pt x="606" y="16"/>
                        <a:pt x="604" y="13"/>
                        <a:pt x="600" y="13"/>
                      </a:cubicBezTo>
                      <a:lnTo>
                        <a:pt x="408" y="13"/>
                      </a:lnTo>
                      <a:lnTo>
                        <a:pt x="408" y="49"/>
                      </a:lnTo>
                      <a:close/>
                      <a:moveTo>
                        <a:pt x="402" y="13"/>
                      </a:moveTo>
                      <a:lnTo>
                        <a:pt x="204" y="13"/>
                      </a:lnTo>
                      <a:lnTo>
                        <a:pt x="204" y="49"/>
                      </a:lnTo>
                      <a:lnTo>
                        <a:pt x="402" y="49"/>
                      </a:lnTo>
                      <a:lnTo>
                        <a:pt x="402" y="13"/>
                      </a:lnTo>
                      <a:close/>
                      <a:moveTo>
                        <a:pt x="198" y="13"/>
                      </a:moveTo>
                      <a:lnTo>
                        <a:pt x="6" y="13"/>
                      </a:lnTo>
                      <a:cubicBezTo>
                        <a:pt x="2" y="13"/>
                        <a:pt x="0" y="16"/>
                        <a:pt x="0" y="19"/>
                      </a:cubicBezTo>
                      <a:lnTo>
                        <a:pt x="0" y="49"/>
                      </a:lnTo>
                      <a:lnTo>
                        <a:pt x="198" y="49"/>
                      </a:lnTo>
                      <a:lnTo>
                        <a:pt x="198" y="13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135" name="Freeform 280"/>
                <p:cNvSpPr>
                  <a:spLocks noEditPoints="1"/>
                </p:cNvSpPr>
                <p:nvPr/>
              </p:nvSpPr>
              <p:spPr bwMode="auto">
                <a:xfrm>
                  <a:off x="3130" y="2679"/>
                  <a:ext cx="175" cy="10"/>
                </a:xfrm>
                <a:custGeom>
                  <a:avLst/>
                  <a:gdLst>
                    <a:gd name="T0" fmla="*/ 0 w 861"/>
                    <a:gd name="T1" fmla="*/ 0 h 49"/>
                    <a:gd name="T2" fmla="*/ 0 w 861"/>
                    <a:gd name="T3" fmla="*/ 0 h 49"/>
                    <a:gd name="T4" fmla="*/ 0 w 861"/>
                    <a:gd name="T5" fmla="*/ 0 h 49"/>
                    <a:gd name="T6" fmla="*/ 0 w 861"/>
                    <a:gd name="T7" fmla="*/ 0 h 49"/>
                    <a:gd name="T8" fmla="*/ 0 w 861"/>
                    <a:gd name="T9" fmla="*/ 0 h 49"/>
                    <a:gd name="T10" fmla="*/ 0 w 861"/>
                    <a:gd name="T11" fmla="*/ 0 h 49"/>
                    <a:gd name="T12" fmla="*/ 0 w 861"/>
                    <a:gd name="T13" fmla="*/ 0 h 49"/>
                    <a:gd name="T14" fmla="*/ 0 w 861"/>
                    <a:gd name="T15" fmla="*/ 0 h 49"/>
                    <a:gd name="T16" fmla="*/ 0 w 861"/>
                    <a:gd name="T17" fmla="*/ 0 h 49"/>
                    <a:gd name="T18" fmla="*/ 0 w 861"/>
                    <a:gd name="T19" fmla="*/ 0 h 49"/>
                    <a:gd name="T20" fmla="*/ 0 w 861"/>
                    <a:gd name="T21" fmla="*/ 0 h 49"/>
                    <a:gd name="T22" fmla="*/ 0 w 861"/>
                    <a:gd name="T23" fmla="*/ 0 h 49"/>
                    <a:gd name="T24" fmla="*/ 0 w 861"/>
                    <a:gd name="T25" fmla="*/ 0 h 49"/>
                    <a:gd name="T26" fmla="*/ 0 w 861"/>
                    <a:gd name="T27" fmla="*/ 0 h 49"/>
                    <a:gd name="T28" fmla="*/ 0 w 861"/>
                    <a:gd name="T29" fmla="*/ 0 h 49"/>
                    <a:gd name="T30" fmla="*/ 0 w 861"/>
                    <a:gd name="T31" fmla="*/ 0 h 49"/>
                    <a:gd name="T32" fmla="*/ 0 w 861"/>
                    <a:gd name="T33" fmla="*/ 0 h 49"/>
                    <a:gd name="T34" fmla="*/ 0 w 861"/>
                    <a:gd name="T35" fmla="*/ 0 h 49"/>
                    <a:gd name="T36" fmla="*/ 0 w 861"/>
                    <a:gd name="T37" fmla="*/ 0 h 49"/>
                    <a:gd name="T38" fmla="*/ 0 w 861"/>
                    <a:gd name="T39" fmla="*/ 0 h 49"/>
                    <a:gd name="T40" fmla="*/ 0 w 861"/>
                    <a:gd name="T41" fmla="*/ 0 h 49"/>
                    <a:gd name="T42" fmla="*/ 0 w 861"/>
                    <a:gd name="T43" fmla="*/ 0 h 49"/>
                    <a:gd name="T44" fmla="*/ 0 w 861"/>
                    <a:gd name="T45" fmla="*/ 0 h 49"/>
                    <a:gd name="T46" fmla="*/ 0 w 861"/>
                    <a:gd name="T47" fmla="*/ 0 h 49"/>
                    <a:gd name="T48" fmla="*/ 0 w 861"/>
                    <a:gd name="T49" fmla="*/ 0 h 49"/>
                    <a:gd name="T50" fmla="*/ 0 w 861"/>
                    <a:gd name="T51" fmla="*/ 0 h 49"/>
                    <a:gd name="T52" fmla="*/ 0 w 861"/>
                    <a:gd name="T53" fmla="*/ 0 h 49"/>
                    <a:gd name="T54" fmla="*/ 0 w 861"/>
                    <a:gd name="T55" fmla="*/ 0 h 4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861" h="49">
                      <a:moveTo>
                        <a:pt x="714" y="49"/>
                      </a:moveTo>
                      <a:lnTo>
                        <a:pt x="861" y="49"/>
                      </a:lnTo>
                      <a:lnTo>
                        <a:pt x="861" y="9"/>
                      </a:lnTo>
                      <a:cubicBezTo>
                        <a:pt x="861" y="4"/>
                        <a:pt x="857" y="0"/>
                        <a:pt x="852" y="0"/>
                      </a:cubicBezTo>
                      <a:cubicBezTo>
                        <a:pt x="852" y="0"/>
                        <a:pt x="852" y="0"/>
                        <a:pt x="852" y="0"/>
                      </a:cubicBezTo>
                      <a:lnTo>
                        <a:pt x="723" y="0"/>
                      </a:lnTo>
                      <a:cubicBezTo>
                        <a:pt x="718" y="0"/>
                        <a:pt x="714" y="4"/>
                        <a:pt x="714" y="9"/>
                      </a:cubicBezTo>
                      <a:lnTo>
                        <a:pt x="714" y="49"/>
                      </a:lnTo>
                      <a:close/>
                      <a:moveTo>
                        <a:pt x="408" y="49"/>
                      </a:moveTo>
                      <a:lnTo>
                        <a:pt x="606" y="49"/>
                      </a:lnTo>
                      <a:lnTo>
                        <a:pt x="606" y="19"/>
                      </a:lnTo>
                      <a:cubicBezTo>
                        <a:pt x="606" y="16"/>
                        <a:pt x="604" y="13"/>
                        <a:pt x="600" y="13"/>
                      </a:cubicBezTo>
                      <a:lnTo>
                        <a:pt x="408" y="13"/>
                      </a:lnTo>
                      <a:lnTo>
                        <a:pt x="408" y="49"/>
                      </a:lnTo>
                      <a:close/>
                      <a:moveTo>
                        <a:pt x="402" y="13"/>
                      </a:moveTo>
                      <a:lnTo>
                        <a:pt x="204" y="13"/>
                      </a:lnTo>
                      <a:lnTo>
                        <a:pt x="204" y="49"/>
                      </a:lnTo>
                      <a:lnTo>
                        <a:pt x="402" y="49"/>
                      </a:lnTo>
                      <a:lnTo>
                        <a:pt x="402" y="13"/>
                      </a:lnTo>
                      <a:close/>
                      <a:moveTo>
                        <a:pt x="198" y="13"/>
                      </a:moveTo>
                      <a:lnTo>
                        <a:pt x="6" y="13"/>
                      </a:lnTo>
                      <a:cubicBezTo>
                        <a:pt x="2" y="13"/>
                        <a:pt x="0" y="16"/>
                        <a:pt x="0" y="19"/>
                      </a:cubicBezTo>
                      <a:lnTo>
                        <a:pt x="0" y="49"/>
                      </a:lnTo>
                      <a:lnTo>
                        <a:pt x="198" y="49"/>
                      </a:lnTo>
                      <a:lnTo>
                        <a:pt x="198" y="13"/>
                      </a:lnTo>
                      <a:close/>
                    </a:path>
                  </a:pathLst>
                </a:custGeom>
                <a:noFill/>
                <a:ln w="0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136" name="Freeform 281"/>
                <p:cNvSpPr>
                  <a:spLocks noEditPoints="1"/>
                </p:cNvSpPr>
                <p:nvPr/>
              </p:nvSpPr>
              <p:spPr bwMode="auto">
                <a:xfrm>
                  <a:off x="3147" y="2681"/>
                  <a:ext cx="145" cy="7"/>
                </a:xfrm>
                <a:custGeom>
                  <a:avLst/>
                  <a:gdLst>
                    <a:gd name="T0" fmla="*/ 0 w 716"/>
                    <a:gd name="T1" fmla="*/ 0 h 32"/>
                    <a:gd name="T2" fmla="*/ 0 w 716"/>
                    <a:gd name="T3" fmla="*/ 0 h 32"/>
                    <a:gd name="T4" fmla="*/ 0 w 716"/>
                    <a:gd name="T5" fmla="*/ 0 h 32"/>
                    <a:gd name="T6" fmla="*/ 0 w 716"/>
                    <a:gd name="T7" fmla="*/ 0 h 32"/>
                    <a:gd name="T8" fmla="*/ 0 w 716"/>
                    <a:gd name="T9" fmla="*/ 0 h 32"/>
                    <a:gd name="T10" fmla="*/ 0 w 716"/>
                    <a:gd name="T11" fmla="*/ 0 h 32"/>
                    <a:gd name="T12" fmla="*/ 0 w 716"/>
                    <a:gd name="T13" fmla="*/ 0 h 32"/>
                    <a:gd name="T14" fmla="*/ 0 w 716"/>
                    <a:gd name="T15" fmla="*/ 0 h 32"/>
                    <a:gd name="T16" fmla="*/ 0 w 716"/>
                    <a:gd name="T17" fmla="*/ 0 h 32"/>
                    <a:gd name="T18" fmla="*/ 0 w 716"/>
                    <a:gd name="T19" fmla="*/ 0 h 32"/>
                    <a:gd name="T20" fmla="*/ 0 w 716"/>
                    <a:gd name="T21" fmla="*/ 0 h 32"/>
                    <a:gd name="T22" fmla="*/ 0 w 716"/>
                    <a:gd name="T23" fmla="*/ 0 h 32"/>
                    <a:gd name="T24" fmla="*/ 0 w 716"/>
                    <a:gd name="T25" fmla="*/ 0 h 32"/>
                    <a:gd name="T26" fmla="*/ 0 w 716"/>
                    <a:gd name="T27" fmla="*/ 0 h 32"/>
                    <a:gd name="T28" fmla="*/ 0 w 716"/>
                    <a:gd name="T29" fmla="*/ 0 h 32"/>
                    <a:gd name="T30" fmla="*/ 0 w 716"/>
                    <a:gd name="T31" fmla="*/ 0 h 32"/>
                    <a:gd name="T32" fmla="*/ 0 w 716"/>
                    <a:gd name="T33" fmla="*/ 0 h 32"/>
                    <a:gd name="T34" fmla="*/ 0 w 716"/>
                    <a:gd name="T35" fmla="*/ 0 h 32"/>
                    <a:gd name="T36" fmla="*/ 0 w 716"/>
                    <a:gd name="T37" fmla="*/ 0 h 32"/>
                    <a:gd name="T38" fmla="*/ 0 w 716"/>
                    <a:gd name="T39" fmla="*/ 0 h 32"/>
                    <a:gd name="T40" fmla="*/ 0 w 716"/>
                    <a:gd name="T41" fmla="*/ 0 h 32"/>
                    <a:gd name="T42" fmla="*/ 0 w 716"/>
                    <a:gd name="T43" fmla="*/ 0 h 32"/>
                    <a:gd name="T44" fmla="*/ 0 w 716"/>
                    <a:gd name="T45" fmla="*/ 0 h 32"/>
                    <a:gd name="T46" fmla="*/ 0 w 716"/>
                    <a:gd name="T47" fmla="*/ 0 h 32"/>
                    <a:gd name="T48" fmla="*/ 0 w 716"/>
                    <a:gd name="T49" fmla="*/ 0 h 32"/>
                    <a:gd name="T50" fmla="*/ 0 w 716"/>
                    <a:gd name="T51" fmla="*/ 0 h 32"/>
                    <a:gd name="T52" fmla="*/ 0 w 716"/>
                    <a:gd name="T53" fmla="*/ 0 h 32"/>
                    <a:gd name="T54" fmla="*/ 0 w 716"/>
                    <a:gd name="T55" fmla="*/ 0 h 32"/>
                    <a:gd name="T56" fmla="*/ 0 w 716"/>
                    <a:gd name="T57" fmla="*/ 0 h 32"/>
                    <a:gd name="T58" fmla="*/ 0 w 716"/>
                    <a:gd name="T59" fmla="*/ 0 h 32"/>
                    <a:gd name="T60" fmla="*/ 0 w 716"/>
                    <a:gd name="T61" fmla="*/ 0 h 32"/>
                    <a:gd name="T62" fmla="*/ 0 w 716"/>
                    <a:gd name="T63" fmla="*/ 0 h 32"/>
                    <a:gd name="T64" fmla="*/ 0 w 716"/>
                    <a:gd name="T65" fmla="*/ 0 h 3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716" h="32">
                      <a:moveTo>
                        <a:pt x="708" y="7"/>
                      </a:moveTo>
                      <a:cubicBezTo>
                        <a:pt x="712" y="9"/>
                        <a:pt x="714" y="15"/>
                        <a:pt x="711" y="19"/>
                      </a:cubicBezTo>
                      <a:cubicBezTo>
                        <a:pt x="708" y="24"/>
                        <a:pt x="702" y="25"/>
                        <a:pt x="698" y="22"/>
                      </a:cubicBezTo>
                      <a:cubicBezTo>
                        <a:pt x="693" y="19"/>
                        <a:pt x="692" y="13"/>
                        <a:pt x="695" y="9"/>
                      </a:cubicBezTo>
                      <a:cubicBezTo>
                        <a:pt x="696" y="8"/>
                        <a:pt x="697" y="7"/>
                        <a:pt x="698" y="7"/>
                      </a:cubicBezTo>
                      <a:lnTo>
                        <a:pt x="696" y="5"/>
                      </a:lnTo>
                      <a:cubicBezTo>
                        <a:pt x="691" y="9"/>
                        <a:pt x="690" y="16"/>
                        <a:pt x="693" y="21"/>
                      </a:cubicBezTo>
                      <a:cubicBezTo>
                        <a:pt x="697" y="26"/>
                        <a:pt x="705" y="27"/>
                        <a:pt x="710" y="24"/>
                      </a:cubicBezTo>
                      <a:cubicBezTo>
                        <a:pt x="715" y="20"/>
                        <a:pt x="716" y="13"/>
                        <a:pt x="712" y="8"/>
                      </a:cubicBezTo>
                      <a:cubicBezTo>
                        <a:pt x="712" y="7"/>
                        <a:pt x="711" y="6"/>
                        <a:pt x="710" y="5"/>
                      </a:cubicBezTo>
                      <a:lnTo>
                        <a:pt x="708" y="7"/>
                      </a:lnTo>
                      <a:close/>
                      <a:moveTo>
                        <a:pt x="702" y="12"/>
                      </a:moveTo>
                      <a:lnTo>
                        <a:pt x="704" y="12"/>
                      </a:lnTo>
                      <a:lnTo>
                        <a:pt x="704" y="0"/>
                      </a:lnTo>
                      <a:lnTo>
                        <a:pt x="702" y="0"/>
                      </a:lnTo>
                      <a:lnTo>
                        <a:pt x="702" y="12"/>
                      </a:lnTo>
                      <a:close/>
                      <a:moveTo>
                        <a:pt x="425" y="22"/>
                      </a:moveTo>
                      <a:lnTo>
                        <a:pt x="432" y="22"/>
                      </a:lnTo>
                      <a:lnTo>
                        <a:pt x="432" y="19"/>
                      </a:lnTo>
                      <a:lnTo>
                        <a:pt x="425" y="19"/>
                      </a:lnTo>
                      <a:lnTo>
                        <a:pt x="425" y="11"/>
                      </a:lnTo>
                      <a:lnTo>
                        <a:pt x="422" y="11"/>
                      </a:lnTo>
                      <a:lnTo>
                        <a:pt x="422" y="19"/>
                      </a:lnTo>
                      <a:lnTo>
                        <a:pt x="414" y="19"/>
                      </a:lnTo>
                      <a:lnTo>
                        <a:pt x="414" y="22"/>
                      </a:lnTo>
                      <a:lnTo>
                        <a:pt x="422" y="22"/>
                      </a:lnTo>
                      <a:lnTo>
                        <a:pt x="422" y="29"/>
                      </a:lnTo>
                      <a:lnTo>
                        <a:pt x="425" y="29"/>
                      </a:lnTo>
                      <a:lnTo>
                        <a:pt x="425" y="22"/>
                      </a:lnTo>
                      <a:close/>
                      <a:moveTo>
                        <a:pt x="210" y="22"/>
                      </a:moveTo>
                      <a:lnTo>
                        <a:pt x="228" y="22"/>
                      </a:lnTo>
                      <a:lnTo>
                        <a:pt x="228" y="19"/>
                      </a:lnTo>
                      <a:lnTo>
                        <a:pt x="210" y="19"/>
                      </a:lnTo>
                      <a:lnTo>
                        <a:pt x="210" y="22"/>
                      </a:lnTo>
                      <a:close/>
                      <a:moveTo>
                        <a:pt x="26" y="15"/>
                      </a:moveTo>
                      <a:lnTo>
                        <a:pt x="26" y="9"/>
                      </a:lnTo>
                      <a:lnTo>
                        <a:pt x="0" y="9"/>
                      </a:lnTo>
                      <a:lnTo>
                        <a:pt x="0" y="32"/>
                      </a:lnTo>
                      <a:lnTo>
                        <a:pt x="26" y="32"/>
                      </a:lnTo>
                      <a:lnTo>
                        <a:pt x="26" y="25"/>
                      </a:lnTo>
                      <a:lnTo>
                        <a:pt x="23" y="24"/>
                      </a:lnTo>
                      <a:lnTo>
                        <a:pt x="23" y="29"/>
                      </a:lnTo>
                      <a:lnTo>
                        <a:pt x="2" y="29"/>
                      </a:lnTo>
                      <a:lnTo>
                        <a:pt x="2" y="11"/>
                      </a:lnTo>
                      <a:lnTo>
                        <a:pt x="23" y="11"/>
                      </a:lnTo>
                      <a:lnTo>
                        <a:pt x="23" y="16"/>
                      </a:lnTo>
                      <a:lnTo>
                        <a:pt x="26" y="15"/>
                      </a:lnTo>
                      <a:close/>
                      <a:moveTo>
                        <a:pt x="4" y="27"/>
                      </a:moveTo>
                      <a:lnTo>
                        <a:pt x="16" y="27"/>
                      </a:lnTo>
                      <a:lnTo>
                        <a:pt x="16" y="24"/>
                      </a:lnTo>
                      <a:lnTo>
                        <a:pt x="4" y="24"/>
                      </a:lnTo>
                      <a:lnTo>
                        <a:pt x="4" y="27"/>
                      </a:lnTo>
                      <a:close/>
                      <a:moveTo>
                        <a:pt x="4" y="23"/>
                      </a:moveTo>
                      <a:lnTo>
                        <a:pt x="16" y="23"/>
                      </a:lnTo>
                      <a:lnTo>
                        <a:pt x="16" y="17"/>
                      </a:lnTo>
                      <a:lnTo>
                        <a:pt x="4" y="17"/>
                      </a:lnTo>
                      <a:lnTo>
                        <a:pt x="4" y="23"/>
                      </a:lnTo>
                      <a:close/>
                      <a:moveTo>
                        <a:pt x="4" y="16"/>
                      </a:moveTo>
                      <a:lnTo>
                        <a:pt x="16" y="16"/>
                      </a:lnTo>
                      <a:lnTo>
                        <a:pt x="16" y="13"/>
                      </a:lnTo>
                      <a:lnTo>
                        <a:pt x="4" y="13"/>
                      </a:lnTo>
                      <a:lnTo>
                        <a:pt x="4" y="16"/>
                      </a:lnTo>
                      <a:close/>
                      <a:moveTo>
                        <a:pt x="29" y="14"/>
                      </a:moveTo>
                      <a:lnTo>
                        <a:pt x="19" y="20"/>
                      </a:lnTo>
                      <a:lnTo>
                        <a:pt x="29" y="26"/>
                      </a:lnTo>
                      <a:lnTo>
                        <a:pt x="29" y="14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137" name="Oval 282"/>
                <p:cNvSpPr>
                  <a:spLocks noChangeArrowheads="1"/>
                </p:cNvSpPr>
                <p:nvPr/>
              </p:nvSpPr>
              <p:spPr bwMode="auto">
                <a:xfrm>
                  <a:off x="3263" y="2684"/>
                  <a:ext cx="2" cy="2"/>
                </a:xfrm>
                <a:prstGeom prst="ellipse">
                  <a:avLst/>
                </a:prstGeom>
                <a:noFill/>
                <a:ln w="0" cap="rnd">
                  <a:solidFill>
                    <a:srgbClr val="1A1A1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Rectangle 283"/>
                <p:cNvSpPr>
                  <a:spLocks noChangeArrowheads="1"/>
                </p:cNvSpPr>
                <p:nvPr/>
              </p:nvSpPr>
              <p:spPr bwMode="auto">
                <a:xfrm>
                  <a:off x="3209" y="2686"/>
                  <a:ext cx="0" cy="1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fi-FI" altLang="en-US" sz="15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9" name="Rectangle 284"/>
                <p:cNvSpPr>
                  <a:spLocks noChangeArrowheads="1"/>
                </p:cNvSpPr>
                <p:nvPr/>
              </p:nvSpPr>
              <p:spPr bwMode="auto">
                <a:xfrm>
                  <a:off x="3251" y="2686"/>
                  <a:ext cx="0" cy="1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fi-FI" altLang="en-US" sz="15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0" name="Rectangle 285"/>
                <p:cNvSpPr>
                  <a:spLocks noChangeArrowheads="1"/>
                </p:cNvSpPr>
                <p:nvPr/>
              </p:nvSpPr>
              <p:spPr bwMode="auto">
                <a:xfrm>
                  <a:off x="2723" y="2677"/>
                  <a:ext cx="14" cy="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r>
                    <a:rPr lang="fi-FI" altLang="en-US" sz="100">
                      <a:solidFill>
                        <a:srgbClr val="FFFFFF"/>
                      </a:solidFill>
                    </a:rPr>
                    <a:t>HP</a:t>
                  </a:r>
                  <a:endParaRPr lang="fi-FI" altLang="en-US" sz="15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1" name="Rectangle 286"/>
                <p:cNvSpPr>
                  <a:spLocks noChangeArrowheads="1"/>
                </p:cNvSpPr>
                <p:nvPr/>
              </p:nvSpPr>
              <p:spPr bwMode="auto">
                <a:xfrm>
                  <a:off x="2732" y="2677"/>
                  <a:ext cx="33" cy="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r>
                    <a:rPr lang="fi-FI" altLang="en-US" sz="100">
                      <a:solidFill>
                        <a:srgbClr val="FFFFFF"/>
                      </a:solidFill>
                    </a:rPr>
                    <a:t>L2245w</a:t>
                  </a:r>
                  <a:endParaRPr lang="fi-FI" altLang="en-US" sz="15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2" name="Freeform 287"/>
                <p:cNvSpPr>
                  <a:spLocks/>
                </p:cNvSpPr>
                <p:nvPr/>
              </p:nvSpPr>
              <p:spPr bwMode="auto">
                <a:xfrm>
                  <a:off x="3006" y="2277"/>
                  <a:ext cx="18" cy="12"/>
                </a:xfrm>
                <a:custGeom>
                  <a:avLst/>
                  <a:gdLst>
                    <a:gd name="T0" fmla="*/ 0 w 90"/>
                    <a:gd name="T1" fmla="*/ 0 h 58"/>
                    <a:gd name="T2" fmla="*/ 0 w 90"/>
                    <a:gd name="T3" fmla="*/ 0 h 58"/>
                    <a:gd name="T4" fmla="*/ 0 w 90"/>
                    <a:gd name="T5" fmla="*/ 0 h 58"/>
                    <a:gd name="T6" fmla="*/ 0 w 90"/>
                    <a:gd name="T7" fmla="*/ 0 h 58"/>
                    <a:gd name="T8" fmla="*/ 0 w 90"/>
                    <a:gd name="T9" fmla="*/ 0 h 58"/>
                    <a:gd name="T10" fmla="*/ 0 w 90"/>
                    <a:gd name="T11" fmla="*/ 0 h 58"/>
                    <a:gd name="T12" fmla="*/ 0 w 90"/>
                    <a:gd name="T13" fmla="*/ 0 h 58"/>
                    <a:gd name="T14" fmla="*/ 0 w 90"/>
                    <a:gd name="T15" fmla="*/ 0 h 58"/>
                    <a:gd name="T16" fmla="*/ 0 w 90"/>
                    <a:gd name="T17" fmla="*/ 0 h 58"/>
                    <a:gd name="T18" fmla="*/ 0 w 90"/>
                    <a:gd name="T19" fmla="*/ 0 h 58"/>
                    <a:gd name="T20" fmla="*/ 0 w 90"/>
                    <a:gd name="T21" fmla="*/ 0 h 58"/>
                    <a:gd name="T22" fmla="*/ 0 w 90"/>
                    <a:gd name="T23" fmla="*/ 0 h 58"/>
                    <a:gd name="T24" fmla="*/ 0 w 90"/>
                    <a:gd name="T25" fmla="*/ 0 h 58"/>
                    <a:gd name="T26" fmla="*/ 0 w 90"/>
                    <a:gd name="T27" fmla="*/ 0 h 5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90" h="58">
                      <a:moveTo>
                        <a:pt x="12" y="0"/>
                      </a:moveTo>
                      <a:lnTo>
                        <a:pt x="6" y="0"/>
                      </a:lnTo>
                      <a:cubicBezTo>
                        <a:pt x="5" y="0"/>
                        <a:pt x="3" y="1"/>
                        <a:pt x="2" y="2"/>
                      </a:cubicBezTo>
                      <a:cubicBezTo>
                        <a:pt x="1" y="3"/>
                        <a:pt x="0" y="5"/>
                        <a:pt x="0" y="6"/>
                      </a:cubicBezTo>
                      <a:lnTo>
                        <a:pt x="0" y="49"/>
                      </a:lnTo>
                      <a:cubicBezTo>
                        <a:pt x="0" y="52"/>
                        <a:pt x="0" y="54"/>
                        <a:pt x="2" y="55"/>
                      </a:cubicBezTo>
                      <a:cubicBezTo>
                        <a:pt x="3" y="57"/>
                        <a:pt x="5" y="58"/>
                        <a:pt x="7" y="58"/>
                      </a:cubicBezTo>
                      <a:lnTo>
                        <a:pt x="83" y="58"/>
                      </a:lnTo>
                      <a:cubicBezTo>
                        <a:pt x="84" y="58"/>
                        <a:pt x="86" y="57"/>
                        <a:pt x="87" y="56"/>
                      </a:cubicBezTo>
                      <a:cubicBezTo>
                        <a:pt x="89" y="55"/>
                        <a:pt x="89" y="53"/>
                        <a:pt x="90" y="51"/>
                      </a:cubicBezTo>
                      <a:lnTo>
                        <a:pt x="90" y="8"/>
                      </a:lnTo>
                      <a:cubicBezTo>
                        <a:pt x="90" y="6"/>
                        <a:pt x="89" y="4"/>
                        <a:pt x="88" y="2"/>
                      </a:cubicBezTo>
                      <a:cubicBezTo>
                        <a:pt x="86" y="1"/>
                        <a:pt x="84" y="0"/>
                        <a:pt x="82" y="0"/>
                      </a:cubicBez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143" name="Freeform 288"/>
                <p:cNvSpPr>
                  <a:spLocks/>
                </p:cNvSpPr>
                <p:nvPr/>
              </p:nvSpPr>
              <p:spPr bwMode="auto">
                <a:xfrm>
                  <a:off x="3006" y="2277"/>
                  <a:ext cx="18" cy="12"/>
                </a:xfrm>
                <a:custGeom>
                  <a:avLst/>
                  <a:gdLst>
                    <a:gd name="T0" fmla="*/ 0 w 90"/>
                    <a:gd name="T1" fmla="*/ 0 h 58"/>
                    <a:gd name="T2" fmla="*/ 0 w 90"/>
                    <a:gd name="T3" fmla="*/ 0 h 58"/>
                    <a:gd name="T4" fmla="*/ 0 w 90"/>
                    <a:gd name="T5" fmla="*/ 0 h 58"/>
                    <a:gd name="T6" fmla="*/ 0 w 90"/>
                    <a:gd name="T7" fmla="*/ 0 h 58"/>
                    <a:gd name="T8" fmla="*/ 0 w 90"/>
                    <a:gd name="T9" fmla="*/ 0 h 58"/>
                    <a:gd name="T10" fmla="*/ 0 w 90"/>
                    <a:gd name="T11" fmla="*/ 0 h 58"/>
                    <a:gd name="T12" fmla="*/ 0 w 90"/>
                    <a:gd name="T13" fmla="*/ 0 h 58"/>
                    <a:gd name="T14" fmla="*/ 0 w 90"/>
                    <a:gd name="T15" fmla="*/ 0 h 58"/>
                    <a:gd name="T16" fmla="*/ 0 w 90"/>
                    <a:gd name="T17" fmla="*/ 0 h 58"/>
                    <a:gd name="T18" fmla="*/ 0 w 90"/>
                    <a:gd name="T19" fmla="*/ 0 h 58"/>
                    <a:gd name="T20" fmla="*/ 0 w 90"/>
                    <a:gd name="T21" fmla="*/ 0 h 58"/>
                    <a:gd name="T22" fmla="*/ 0 w 90"/>
                    <a:gd name="T23" fmla="*/ 0 h 58"/>
                    <a:gd name="T24" fmla="*/ 0 w 90"/>
                    <a:gd name="T25" fmla="*/ 0 h 58"/>
                    <a:gd name="T26" fmla="*/ 0 w 90"/>
                    <a:gd name="T27" fmla="*/ 0 h 5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90" h="58">
                      <a:moveTo>
                        <a:pt x="12" y="0"/>
                      </a:moveTo>
                      <a:lnTo>
                        <a:pt x="6" y="0"/>
                      </a:lnTo>
                      <a:cubicBezTo>
                        <a:pt x="5" y="0"/>
                        <a:pt x="3" y="1"/>
                        <a:pt x="2" y="2"/>
                      </a:cubicBezTo>
                      <a:cubicBezTo>
                        <a:pt x="1" y="3"/>
                        <a:pt x="0" y="5"/>
                        <a:pt x="0" y="6"/>
                      </a:cubicBezTo>
                      <a:lnTo>
                        <a:pt x="0" y="49"/>
                      </a:lnTo>
                      <a:cubicBezTo>
                        <a:pt x="0" y="52"/>
                        <a:pt x="0" y="54"/>
                        <a:pt x="2" y="55"/>
                      </a:cubicBezTo>
                      <a:cubicBezTo>
                        <a:pt x="3" y="57"/>
                        <a:pt x="5" y="58"/>
                        <a:pt x="7" y="58"/>
                      </a:cubicBezTo>
                      <a:lnTo>
                        <a:pt x="83" y="58"/>
                      </a:lnTo>
                      <a:cubicBezTo>
                        <a:pt x="84" y="58"/>
                        <a:pt x="86" y="57"/>
                        <a:pt x="87" y="56"/>
                      </a:cubicBezTo>
                      <a:cubicBezTo>
                        <a:pt x="89" y="55"/>
                        <a:pt x="89" y="53"/>
                        <a:pt x="90" y="51"/>
                      </a:cubicBezTo>
                      <a:lnTo>
                        <a:pt x="90" y="8"/>
                      </a:lnTo>
                      <a:cubicBezTo>
                        <a:pt x="90" y="6"/>
                        <a:pt x="89" y="4"/>
                        <a:pt x="88" y="2"/>
                      </a:cubicBezTo>
                      <a:cubicBezTo>
                        <a:pt x="86" y="1"/>
                        <a:pt x="84" y="0"/>
                        <a:pt x="82" y="0"/>
                      </a:cubicBezTo>
                      <a:lnTo>
                        <a:pt x="12" y="0"/>
                      </a:lnTo>
                      <a:close/>
                    </a:path>
                  </a:pathLst>
                </a:custGeom>
                <a:noFill/>
                <a:ln w="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144" name="Rectangle 289"/>
                <p:cNvSpPr>
                  <a:spLocks noChangeArrowheads="1"/>
                </p:cNvSpPr>
                <p:nvPr/>
              </p:nvSpPr>
              <p:spPr bwMode="auto">
                <a:xfrm>
                  <a:off x="3005" y="2275"/>
                  <a:ext cx="20" cy="3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5" name="Rectangle 290"/>
                <p:cNvSpPr>
                  <a:spLocks noChangeArrowheads="1"/>
                </p:cNvSpPr>
                <p:nvPr/>
              </p:nvSpPr>
              <p:spPr bwMode="auto">
                <a:xfrm>
                  <a:off x="3005" y="2278"/>
                  <a:ext cx="20" cy="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6" name="Rectangle 291"/>
                <p:cNvSpPr>
                  <a:spLocks noChangeArrowheads="1"/>
                </p:cNvSpPr>
                <p:nvPr/>
              </p:nvSpPr>
              <p:spPr bwMode="auto">
                <a:xfrm>
                  <a:off x="3005" y="2281"/>
                  <a:ext cx="20" cy="3"/>
                </a:xfrm>
                <a:prstGeom prst="rect">
                  <a:avLst/>
                </a:prstGeom>
                <a:solidFill>
                  <a:srgbClr val="EE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7" name="Rectangle 292"/>
                <p:cNvSpPr>
                  <a:spLocks noChangeArrowheads="1"/>
                </p:cNvSpPr>
                <p:nvPr/>
              </p:nvSpPr>
              <p:spPr bwMode="auto">
                <a:xfrm>
                  <a:off x="3005" y="2284"/>
                  <a:ext cx="20" cy="3"/>
                </a:xfrm>
                <a:prstGeom prst="rect">
                  <a:avLst/>
                </a:prstGeom>
                <a:solidFill>
                  <a:srgbClr val="F3F3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8" name="Freeform 293"/>
                <p:cNvSpPr>
                  <a:spLocks noEditPoints="1"/>
                </p:cNvSpPr>
                <p:nvPr/>
              </p:nvSpPr>
              <p:spPr bwMode="auto">
                <a:xfrm>
                  <a:off x="3006" y="2277"/>
                  <a:ext cx="18" cy="12"/>
                </a:xfrm>
                <a:custGeom>
                  <a:avLst/>
                  <a:gdLst>
                    <a:gd name="T0" fmla="*/ 0 w 88"/>
                    <a:gd name="T1" fmla="*/ 0 h 56"/>
                    <a:gd name="T2" fmla="*/ 0 w 88"/>
                    <a:gd name="T3" fmla="*/ 0 h 56"/>
                    <a:gd name="T4" fmla="*/ 0 w 88"/>
                    <a:gd name="T5" fmla="*/ 0 h 56"/>
                    <a:gd name="T6" fmla="*/ 0 w 88"/>
                    <a:gd name="T7" fmla="*/ 0 h 56"/>
                    <a:gd name="T8" fmla="*/ 0 w 88"/>
                    <a:gd name="T9" fmla="*/ 0 h 56"/>
                    <a:gd name="T10" fmla="*/ 0 w 88"/>
                    <a:gd name="T11" fmla="*/ 0 h 56"/>
                    <a:gd name="T12" fmla="*/ 0 w 88"/>
                    <a:gd name="T13" fmla="*/ 0 h 56"/>
                    <a:gd name="T14" fmla="*/ 0 w 88"/>
                    <a:gd name="T15" fmla="*/ 0 h 56"/>
                    <a:gd name="T16" fmla="*/ 0 w 88"/>
                    <a:gd name="T17" fmla="*/ 0 h 56"/>
                    <a:gd name="T18" fmla="*/ 0 w 88"/>
                    <a:gd name="T19" fmla="*/ 0 h 56"/>
                    <a:gd name="T20" fmla="*/ 0 w 88"/>
                    <a:gd name="T21" fmla="*/ 0 h 56"/>
                    <a:gd name="T22" fmla="*/ 0 w 88"/>
                    <a:gd name="T23" fmla="*/ 0 h 56"/>
                    <a:gd name="T24" fmla="*/ 0 w 88"/>
                    <a:gd name="T25" fmla="*/ 0 h 56"/>
                    <a:gd name="T26" fmla="*/ 0 w 88"/>
                    <a:gd name="T27" fmla="*/ 0 h 56"/>
                    <a:gd name="T28" fmla="*/ 0 w 88"/>
                    <a:gd name="T29" fmla="*/ 0 h 56"/>
                    <a:gd name="T30" fmla="*/ 0 w 88"/>
                    <a:gd name="T31" fmla="*/ 0 h 56"/>
                    <a:gd name="T32" fmla="*/ 0 w 88"/>
                    <a:gd name="T33" fmla="*/ 0 h 56"/>
                    <a:gd name="T34" fmla="*/ 0 w 88"/>
                    <a:gd name="T35" fmla="*/ 0 h 56"/>
                    <a:gd name="T36" fmla="*/ 0 w 88"/>
                    <a:gd name="T37" fmla="*/ 0 h 56"/>
                    <a:gd name="T38" fmla="*/ 0 w 88"/>
                    <a:gd name="T39" fmla="*/ 0 h 56"/>
                    <a:gd name="T40" fmla="*/ 0 w 88"/>
                    <a:gd name="T41" fmla="*/ 0 h 56"/>
                    <a:gd name="T42" fmla="*/ 0 w 88"/>
                    <a:gd name="T43" fmla="*/ 0 h 56"/>
                    <a:gd name="T44" fmla="*/ 0 w 88"/>
                    <a:gd name="T45" fmla="*/ 0 h 56"/>
                    <a:gd name="T46" fmla="*/ 0 w 88"/>
                    <a:gd name="T47" fmla="*/ 0 h 56"/>
                    <a:gd name="T48" fmla="*/ 0 w 88"/>
                    <a:gd name="T49" fmla="*/ 0 h 56"/>
                    <a:gd name="T50" fmla="*/ 0 w 88"/>
                    <a:gd name="T51" fmla="*/ 0 h 56"/>
                    <a:gd name="T52" fmla="*/ 0 w 88"/>
                    <a:gd name="T53" fmla="*/ 0 h 56"/>
                    <a:gd name="T54" fmla="*/ 0 w 88"/>
                    <a:gd name="T55" fmla="*/ 0 h 56"/>
                    <a:gd name="T56" fmla="*/ 0 w 88"/>
                    <a:gd name="T57" fmla="*/ 0 h 56"/>
                    <a:gd name="T58" fmla="*/ 0 w 88"/>
                    <a:gd name="T59" fmla="*/ 0 h 56"/>
                    <a:gd name="T60" fmla="*/ 0 w 88"/>
                    <a:gd name="T61" fmla="*/ 0 h 56"/>
                    <a:gd name="T62" fmla="*/ 0 w 88"/>
                    <a:gd name="T63" fmla="*/ 0 h 56"/>
                    <a:gd name="T64" fmla="*/ 0 w 88"/>
                    <a:gd name="T65" fmla="*/ 0 h 56"/>
                    <a:gd name="T66" fmla="*/ 0 w 88"/>
                    <a:gd name="T67" fmla="*/ 0 h 56"/>
                    <a:gd name="T68" fmla="*/ 0 w 88"/>
                    <a:gd name="T69" fmla="*/ 0 h 56"/>
                    <a:gd name="T70" fmla="*/ 0 w 88"/>
                    <a:gd name="T71" fmla="*/ 0 h 56"/>
                    <a:gd name="T72" fmla="*/ 0 w 88"/>
                    <a:gd name="T73" fmla="*/ 0 h 56"/>
                    <a:gd name="T74" fmla="*/ 0 w 88"/>
                    <a:gd name="T75" fmla="*/ 0 h 56"/>
                    <a:gd name="T76" fmla="*/ 0 w 88"/>
                    <a:gd name="T77" fmla="*/ 0 h 56"/>
                    <a:gd name="T78" fmla="*/ 0 w 88"/>
                    <a:gd name="T79" fmla="*/ 0 h 56"/>
                    <a:gd name="T80" fmla="*/ 0 w 88"/>
                    <a:gd name="T81" fmla="*/ 0 h 56"/>
                    <a:gd name="T82" fmla="*/ 0 w 88"/>
                    <a:gd name="T83" fmla="*/ 0 h 56"/>
                    <a:gd name="T84" fmla="*/ 0 w 88"/>
                    <a:gd name="T85" fmla="*/ 0 h 56"/>
                    <a:gd name="T86" fmla="*/ 0 w 88"/>
                    <a:gd name="T87" fmla="*/ 0 h 56"/>
                    <a:gd name="T88" fmla="*/ 0 w 88"/>
                    <a:gd name="T89" fmla="*/ 0 h 56"/>
                    <a:gd name="T90" fmla="*/ 0 w 88"/>
                    <a:gd name="T91" fmla="*/ 0 h 56"/>
                    <a:gd name="T92" fmla="*/ 0 w 88"/>
                    <a:gd name="T93" fmla="*/ 0 h 56"/>
                    <a:gd name="T94" fmla="*/ 0 w 88"/>
                    <a:gd name="T95" fmla="*/ 0 h 56"/>
                    <a:gd name="T96" fmla="*/ 0 w 88"/>
                    <a:gd name="T97" fmla="*/ 0 h 56"/>
                    <a:gd name="T98" fmla="*/ 0 w 88"/>
                    <a:gd name="T99" fmla="*/ 0 h 56"/>
                    <a:gd name="T100" fmla="*/ 0 w 88"/>
                    <a:gd name="T101" fmla="*/ 0 h 56"/>
                    <a:gd name="T102" fmla="*/ 0 w 88"/>
                    <a:gd name="T103" fmla="*/ 0 h 56"/>
                    <a:gd name="T104" fmla="*/ 0 w 88"/>
                    <a:gd name="T105" fmla="*/ 0 h 56"/>
                    <a:gd name="T106" fmla="*/ 0 w 88"/>
                    <a:gd name="T107" fmla="*/ 0 h 56"/>
                    <a:gd name="T108" fmla="*/ 0 w 88"/>
                    <a:gd name="T109" fmla="*/ 0 h 56"/>
                    <a:gd name="T110" fmla="*/ 0 w 88"/>
                    <a:gd name="T111" fmla="*/ 0 h 5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88" h="56">
                      <a:moveTo>
                        <a:pt x="35" y="52"/>
                      </a:moveTo>
                      <a:cubicBezTo>
                        <a:pt x="23" y="48"/>
                        <a:pt x="15" y="35"/>
                        <a:pt x="18" y="22"/>
                      </a:cubicBezTo>
                      <a:cubicBezTo>
                        <a:pt x="20" y="13"/>
                        <a:pt x="26" y="7"/>
                        <a:pt x="34" y="4"/>
                      </a:cubicBezTo>
                      <a:lnTo>
                        <a:pt x="35" y="0"/>
                      </a:lnTo>
                      <a:lnTo>
                        <a:pt x="5" y="0"/>
                      </a:lnTo>
                      <a:cubicBezTo>
                        <a:pt x="3" y="0"/>
                        <a:pt x="0" y="2"/>
                        <a:pt x="0" y="5"/>
                      </a:cubicBezTo>
                      <a:lnTo>
                        <a:pt x="0" y="48"/>
                      </a:lnTo>
                      <a:cubicBezTo>
                        <a:pt x="0" y="52"/>
                        <a:pt x="2" y="55"/>
                        <a:pt x="5" y="56"/>
                      </a:cubicBezTo>
                      <a:cubicBezTo>
                        <a:pt x="5" y="56"/>
                        <a:pt x="6" y="56"/>
                        <a:pt x="6" y="56"/>
                      </a:cubicBezTo>
                      <a:lnTo>
                        <a:pt x="34" y="56"/>
                      </a:lnTo>
                      <a:lnTo>
                        <a:pt x="35" y="52"/>
                      </a:lnTo>
                      <a:moveTo>
                        <a:pt x="46" y="4"/>
                      </a:moveTo>
                      <a:cubicBezTo>
                        <a:pt x="59" y="4"/>
                        <a:pt x="70" y="15"/>
                        <a:pt x="70" y="28"/>
                      </a:cubicBezTo>
                      <a:cubicBezTo>
                        <a:pt x="70" y="41"/>
                        <a:pt x="60" y="51"/>
                        <a:pt x="47" y="52"/>
                      </a:cubicBezTo>
                      <a:lnTo>
                        <a:pt x="46" y="56"/>
                      </a:lnTo>
                      <a:lnTo>
                        <a:pt x="82" y="56"/>
                      </a:lnTo>
                      <a:cubicBezTo>
                        <a:pt x="85" y="55"/>
                        <a:pt x="87" y="53"/>
                        <a:pt x="87" y="50"/>
                      </a:cubicBezTo>
                      <a:lnTo>
                        <a:pt x="87" y="7"/>
                      </a:lnTo>
                      <a:cubicBezTo>
                        <a:pt x="88" y="3"/>
                        <a:pt x="85" y="0"/>
                        <a:pt x="82" y="0"/>
                      </a:cubicBezTo>
                      <a:cubicBezTo>
                        <a:pt x="82" y="0"/>
                        <a:pt x="81" y="0"/>
                        <a:pt x="81" y="0"/>
                      </a:cubicBezTo>
                      <a:lnTo>
                        <a:pt x="47" y="0"/>
                      </a:lnTo>
                      <a:lnTo>
                        <a:pt x="46" y="4"/>
                      </a:lnTo>
                      <a:moveTo>
                        <a:pt x="25" y="38"/>
                      </a:moveTo>
                      <a:lnTo>
                        <a:pt x="30" y="38"/>
                      </a:lnTo>
                      <a:lnTo>
                        <a:pt x="37" y="20"/>
                      </a:lnTo>
                      <a:lnTo>
                        <a:pt x="40" y="20"/>
                      </a:lnTo>
                      <a:lnTo>
                        <a:pt x="34" y="38"/>
                      </a:lnTo>
                      <a:lnTo>
                        <a:pt x="39" y="38"/>
                      </a:lnTo>
                      <a:lnTo>
                        <a:pt x="45" y="21"/>
                      </a:lnTo>
                      <a:cubicBezTo>
                        <a:pt x="45" y="19"/>
                        <a:pt x="44" y="17"/>
                        <a:pt x="42" y="17"/>
                      </a:cubicBezTo>
                      <a:lnTo>
                        <a:pt x="38" y="17"/>
                      </a:lnTo>
                      <a:lnTo>
                        <a:pt x="44" y="0"/>
                      </a:lnTo>
                      <a:lnTo>
                        <a:pt x="38" y="0"/>
                      </a:lnTo>
                      <a:lnTo>
                        <a:pt x="25" y="38"/>
                      </a:lnTo>
                      <a:moveTo>
                        <a:pt x="58" y="20"/>
                      </a:moveTo>
                      <a:lnTo>
                        <a:pt x="55" y="20"/>
                      </a:lnTo>
                      <a:lnTo>
                        <a:pt x="49" y="36"/>
                      </a:lnTo>
                      <a:lnTo>
                        <a:pt x="53" y="36"/>
                      </a:lnTo>
                      <a:lnTo>
                        <a:pt x="58" y="20"/>
                      </a:lnTo>
                      <a:moveTo>
                        <a:pt x="55" y="39"/>
                      </a:moveTo>
                      <a:cubicBezTo>
                        <a:pt x="56" y="39"/>
                        <a:pt x="58" y="38"/>
                        <a:pt x="58" y="37"/>
                      </a:cubicBezTo>
                      <a:cubicBezTo>
                        <a:pt x="58" y="37"/>
                        <a:pt x="58" y="37"/>
                        <a:pt x="58" y="36"/>
                      </a:cubicBezTo>
                      <a:lnTo>
                        <a:pt x="64" y="20"/>
                      </a:lnTo>
                      <a:cubicBezTo>
                        <a:pt x="64" y="18"/>
                        <a:pt x="62" y="17"/>
                        <a:pt x="60" y="17"/>
                      </a:cubicBezTo>
                      <a:lnTo>
                        <a:pt x="50" y="17"/>
                      </a:lnTo>
                      <a:lnTo>
                        <a:pt x="37" y="56"/>
                      </a:lnTo>
                      <a:lnTo>
                        <a:pt x="43" y="56"/>
                      </a:lnTo>
                      <a:lnTo>
                        <a:pt x="48" y="39"/>
                      </a:lnTo>
                      <a:lnTo>
                        <a:pt x="55" y="39"/>
                      </a:lnTo>
                    </a:path>
                  </a:pathLst>
                </a:custGeom>
                <a:noFill/>
                <a:ln w="0" cap="rnd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</p:grpSp>
          <p:graphicFrame>
            <p:nvGraphicFramePr>
              <p:cNvPr id="17" name="Object 294"/>
              <p:cNvGraphicFramePr>
                <a:graphicFrameLocks noChangeAspect="1"/>
              </p:cNvGraphicFramePr>
              <p:nvPr/>
            </p:nvGraphicFramePr>
            <p:xfrm>
              <a:off x="4806" y="2537"/>
              <a:ext cx="337" cy="6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33" name="Visio" r:id="rId4" imgW="535067" imgH="975622" progId="Visio.Drawing.11">
                      <p:embed/>
                    </p:oleObj>
                  </mc:Choice>
                  <mc:Fallback>
                    <p:oleObj name="Visio" r:id="rId4" imgW="535067" imgH="975622" progId="Visio.Drawing.11">
                      <p:embed/>
                      <p:pic>
                        <p:nvPicPr>
                          <p:cNvPr id="17" name="Object 29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06" y="2537"/>
                            <a:ext cx="337" cy="6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635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pic>
          <p:nvPicPr>
            <p:cNvPr id="15" name="Picture 5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9590" y="1742022"/>
              <a:ext cx="554689" cy="346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1" name="Rectangle 290"/>
          <p:cNvSpPr/>
          <p:nvPr/>
        </p:nvSpPr>
        <p:spPr>
          <a:xfrm>
            <a:off x="4942136" y="1964163"/>
            <a:ext cx="255942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/>
              <a:t>IRIS Analysis and </a:t>
            </a:r>
            <a:r>
              <a:rPr lang="en-US" sz="900" b="1" dirty="0" smtClean="0"/>
              <a:t/>
            </a:r>
            <a:br>
              <a:rPr lang="en-US" sz="900" b="1" dirty="0" smtClean="0"/>
            </a:br>
            <a:r>
              <a:rPr lang="en-US" sz="900" b="1" dirty="0" smtClean="0"/>
              <a:t>IRIS Focus Web servers </a:t>
            </a:r>
            <a:br>
              <a:rPr lang="en-US" sz="900" b="1" dirty="0" smtClean="0"/>
            </a:br>
            <a:r>
              <a:rPr lang="en-US" sz="900" b="1" dirty="0" smtClean="0"/>
              <a:t>for product generation and display</a:t>
            </a:r>
            <a:endParaRPr lang="en-US" sz="900" b="1" dirty="0"/>
          </a:p>
        </p:txBody>
      </p:sp>
      <p:grpSp>
        <p:nvGrpSpPr>
          <p:cNvPr id="590" name="Group 1"/>
          <p:cNvGrpSpPr>
            <a:grpSpLocks/>
          </p:cNvGrpSpPr>
          <p:nvPr/>
        </p:nvGrpSpPr>
        <p:grpSpPr bwMode="auto">
          <a:xfrm>
            <a:off x="8929630" y="3492334"/>
            <a:ext cx="985585" cy="602364"/>
            <a:chOff x="6618288" y="1687518"/>
            <a:chExt cx="954087" cy="659873"/>
          </a:xfrm>
        </p:grpSpPr>
        <p:grpSp>
          <p:nvGrpSpPr>
            <p:cNvPr id="591" name="Group 590"/>
            <p:cNvGrpSpPr>
              <a:grpSpLocks/>
            </p:cNvGrpSpPr>
            <p:nvPr/>
          </p:nvGrpSpPr>
          <p:grpSpPr bwMode="auto">
            <a:xfrm>
              <a:off x="6618288" y="1687518"/>
              <a:ext cx="954087" cy="659873"/>
              <a:chOff x="4142" y="2537"/>
              <a:chExt cx="1001" cy="616"/>
            </a:xfrm>
          </p:grpSpPr>
          <p:grpSp>
            <p:nvGrpSpPr>
              <p:cNvPr id="593" name="Group 162"/>
              <p:cNvGrpSpPr>
                <a:grpSpLocks/>
              </p:cNvGrpSpPr>
              <p:nvPr/>
            </p:nvGrpSpPr>
            <p:grpSpPr bwMode="auto">
              <a:xfrm>
                <a:off x="4142" y="2543"/>
                <a:ext cx="627" cy="610"/>
                <a:chOff x="2702" y="2273"/>
                <a:chExt cx="627" cy="610"/>
              </a:xfrm>
            </p:grpSpPr>
            <p:sp>
              <p:nvSpPr>
                <p:cNvPr id="595" name="Rectangle 163"/>
                <p:cNvSpPr>
                  <a:spLocks noChangeArrowheads="1"/>
                </p:cNvSpPr>
                <p:nvPr/>
              </p:nvSpPr>
              <p:spPr bwMode="auto">
                <a:xfrm>
                  <a:off x="2957" y="2686"/>
                  <a:ext cx="113" cy="3"/>
                </a:xfrm>
                <a:prstGeom prst="rect">
                  <a:avLst/>
                </a:prstGeom>
                <a:solidFill>
                  <a:srgbClr val="3434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6" name="Rectangle 164"/>
                <p:cNvSpPr>
                  <a:spLocks noChangeArrowheads="1"/>
                </p:cNvSpPr>
                <p:nvPr/>
              </p:nvSpPr>
              <p:spPr bwMode="auto">
                <a:xfrm>
                  <a:off x="2957" y="2689"/>
                  <a:ext cx="113" cy="3"/>
                </a:xfrm>
                <a:prstGeom prst="rect">
                  <a:avLst/>
                </a:pr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7" name="Rectangle 165"/>
                <p:cNvSpPr>
                  <a:spLocks noChangeArrowheads="1"/>
                </p:cNvSpPr>
                <p:nvPr/>
              </p:nvSpPr>
              <p:spPr bwMode="auto">
                <a:xfrm>
                  <a:off x="2957" y="2692"/>
                  <a:ext cx="113" cy="4"/>
                </a:xfrm>
                <a:prstGeom prst="rect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8" name="Rectangle 166"/>
                <p:cNvSpPr>
                  <a:spLocks noChangeArrowheads="1"/>
                </p:cNvSpPr>
                <p:nvPr/>
              </p:nvSpPr>
              <p:spPr bwMode="auto">
                <a:xfrm>
                  <a:off x="2957" y="2696"/>
                  <a:ext cx="113" cy="6"/>
                </a:xfrm>
                <a:prstGeom prst="rect">
                  <a:avLst/>
                </a:prstGeom>
                <a:solidFill>
                  <a:srgbClr val="3E3E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9" name="Rectangle 167"/>
                <p:cNvSpPr>
                  <a:spLocks noChangeArrowheads="1"/>
                </p:cNvSpPr>
                <p:nvPr/>
              </p:nvSpPr>
              <p:spPr bwMode="auto">
                <a:xfrm>
                  <a:off x="2957" y="2702"/>
                  <a:ext cx="113" cy="7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0" name="Rectangle 168"/>
                <p:cNvSpPr>
                  <a:spLocks noChangeArrowheads="1"/>
                </p:cNvSpPr>
                <p:nvPr/>
              </p:nvSpPr>
              <p:spPr bwMode="auto">
                <a:xfrm>
                  <a:off x="2957" y="2709"/>
                  <a:ext cx="113" cy="3"/>
                </a:xfrm>
                <a:prstGeom prst="rect">
                  <a:avLst/>
                </a:prstGeom>
                <a:solidFill>
                  <a:srgbClr val="3C3C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1" name="Rectangle 169"/>
                <p:cNvSpPr>
                  <a:spLocks noChangeArrowheads="1"/>
                </p:cNvSpPr>
                <p:nvPr/>
              </p:nvSpPr>
              <p:spPr bwMode="auto">
                <a:xfrm>
                  <a:off x="2957" y="2712"/>
                  <a:ext cx="113" cy="3"/>
                </a:xfrm>
                <a:prstGeom prst="rect">
                  <a:avLst/>
                </a:prstGeom>
                <a:solidFill>
                  <a:srgbClr val="3B3B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2" name="Rectangle 170"/>
                <p:cNvSpPr>
                  <a:spLocks noChangeArrowheads="1"/>
                </p:cNvSpPr>
                <p:nvPr/>
              </p:nvSpPr>
              <p:spPr bwMode="auto">
                <a:xfrm>
                  <a:off x="2957" y="2715"/>
                  <a:ext cx="113" cy="6"/>
                </a:xfrm>
                <a:prstGeom prst="rect">
                  <a:avLst/>
                </a:prstGeom>
                <a:solidFill>
                  <a:srgbClr val="3A3A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3" name="Rectangle 171"/>
                <p:cNvSpPr>
                  <a:spLocks noChangeArrowheads="1"/>
                </p:cNvSpPr>
                <p:nvPr/>
              </p:nvSpPr>
              <p:spPr bwMode="auto">
                <a:xfrm>
                  <a:off x="2957" y="2721"/>
                  <a:ext cx="113" cy="4"/>
                </a:xfrm>
                <a:prstGeom prst="rect">
                  <a:avLst/>
                </a:prstGeom>
                <a:solidFill>
                  <a:srgbClr val="3939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4" name="Rectangle 172"/>
                <p:cNvSpPr>
                  <a:spLocks noChangeArrowheads="1"/>
                </p:cNvSpPr>
                <p:nvPr/>
              </p:nvSpPr>
              <p:spPr bwMode="auto">
                <a:xfrm>
                  <a:off x="2957" y="2725"/>
                  <a:ext cx="113" cy="3"/>
                </a:xfrm>
                <a:prstGeom prst="rect">
                  <a:avLst/>
                </a:prstGeom>
                <a:solidFill>
                  <a:srgbClr val="3838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5" name="Rectangle 173"/>
                <p:cNvSpPr>
                  <a:spLocks noChangeArrowheads="1"/>
                </p:cNvSpPr>
                <p:nvPr/>
              </p:nvSpPr>
              <p:spPr bwMode="auto">
                <a:xfrm>
                  <a:off x="2957" y="2728"/>
                  <a:ext cx="113" cy="3"/>
                </a:xfrm>
                <a:prstGeom prst="rect">
                  <a:avLst/>
                </a:prstGeom>
                <a:solidFill>
                  <a:srgbClr val="3737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6" name="Rectangle 174"/>
                <p:cNvSpPr>
                  <a:spLocks noChangeArrowheads="1"/>
                </p:cNvSpPr>
                <p:nvPr/>
              </p:nvSpPr>
              <p:spPr bwMode="auto">
                <a:xfrm>
                  <a:off x="2957" y="2731"/>
                  <a:ext cx="113" cy="6"/>
                </a:xfrm>
                <a:prstGeom prst="rect">
                  <a:avLst/>
                </a:prstGeom>
                <a:solidFill>
                  <a:srgbClr val="3636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7" name="Rectangle 175"/>
                <p:cNvSpPr>
                  <a:spLocks noChangeArrowheads="1"/>
                </p:cNvSpPr>
                <p:nvPr/>
              </p:nvSpPr>
              <p:spPr bwMode="auto">
                <a:xfrm>
                  <a:off x="2957" y="2737"/>
                  <a:ext cx="113" cy="7"/>
                </a:xfrm>
                <a:prstGeom prst="rect">
                  <a:avLst/>
                </a:prstGeom>
                <a:solidFill>
                  <a:srgbClr val="3535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8" name="Rectangle 176"/>
                <p:cNvSpPr>
                  <a:spLocks noChangeArrowheads="1"/>
                </p:cNvSpPr>
                <p:nvPr/>
              </p:nvSpPr>
              <p:spPr bwMode="auto">
                <a:xfrm>
                  <a:off x="2957" y="2744"/>
                  <a:ext cx="113" cy="3"/>
                </a:xfrm>
                <a:prstGeom prst="rect">
                  <a:avLst/>
                </a:prstGeom>
                <a:solidFill>
                  <a:srgbClr val="3434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9" name="Rectangle 177"/>
                <p:cNvSpPr>
                  <a:spLocks noChangeArrowheads="1"/>
                </p:cNvSpPr>
                <p:nvPr/>
              </p:nvSpPr>
              <p:spPr bwMode="auto">
                <a:xfrm>
                  <a:off x="2959" y="2689"/>
                  <a:ext cx="113" cy="58"/>
                </a:xfrm>
                <a:prstGeom prst="rect">
                  <a:avLst/>
                </a:prstGeom>
                <a:noFill/>
                <a:ln w="0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0" name="Rectangle 178"/>
                <p:cNvSpPr>
                  <a:spLocks noChangeArrowheads="1"/>
                </p:cNvSpPr>
                <p:nvPr/>
              </p:nvSpPr>
              <p:spPr bwMode="auto">
                <a:xfrm>
                  <a:off x="2988" y="2737"/>
                  <a:ext cx="54" cy="10"/>
                </a:xfrm>
                <a:prstGeom prst="rect">
                  <a:avLst/>
                </a:pr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1" name="Rectangle 179"/>
                <p:cNvSpPr>
                  <a:spLocks noChangeArrowheads="1"/>
                </p:cNvSpPr>
                <p:nvPr/>
              </p:nvSpPr>
              <p:spPr bwMode="auto">
                <a:xfrm>
                  <a:off x="2988" y="2737"/>
                  <a:ext cx="54" cy="10"/>
                </a:xfrm>
                <a:prstGeom prst="rect">
                  <a:avLst/>
                </a:prstGeom>
                <a:noFill/>
                <a:ln w="0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2" name="Freeform 180"/>
                <p:cNvSpPr>
                  <a:spLocks/>
                </p:cNvSpPr>
                <p:nvPr/>
              </p:nvSpPr>
              <p:spPr bwMode="auto">
                <a:xfrm>
                  <a:off x="2956" y="2747"/>
                  <a:ext cx="119" cy="9"/>
                </a:xfrm>
                <a:custGeom>
                  <a:avLst/>
                  <a:gdLst>
                    <a:gd name="T0" fmla="*/ 0 w 587"/>
                    <a:gd name="T1" fmla="*/ 0 h 45"/>
                    <a:gd name="T2" fmla="*/ 0 w 587"/>
                    <a:gd name="T3" fmla="*/ 0 h 45"/>
                    <a:gd name="T4" fmla="*/ 0 w 587"/>
                    <a:gd name="T5" fmla="*/ 0 h 45"/>
                    <a:gd name="T6" fmla="*/ 0 w 587"/>
                    <a:gd name="T7" fmla="*/ 0 h 45"/>
                    <a:gd name="T8" fmla="*/ 0 w 587"/>
                    <a:gd name="T9" fmla="*/ 0 h 45"/>
                    <a:gd name="T10" fmla="*/ 0 w 587"/>
                    <a:gd name="T11" fmla="*/ 0 h 45"/>
                    <a:gd name="T12" fmla="*/ 0 w 587"/>
                    <a:gd name="T13" fmla="*/ 0 h 45"/>
                    <a:gd name="T14" fmla="*/ 0 w 587"/>
                    <a:gd name="T15" fmla="*/ 0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87" h="45">
                      <a:moveTo>
                        <a:pt x="578" y="37"/>
                      </a:moveTo>
                      <a:lnTo>
                        <a:pt x="573" y="0"/>
                      </a:lnTo>
                      <a:lnTo>
                        <a:pt x="14" y="0"/>
                      </a:lnTo>
                      <a:lnTo>
                        <a:pt x="10" y="37"/>
                      </a:lnTo>
                      <a:cubicBezTo>
                        <a:pt x="9" y="42"/>
                        <a:pt x="5" y="45"/>
                        <a:pt x="0" y="45"/>
                      </a:cubicBezTo>
                      <a:lnTo>
                        <a:pt x="587" y="45"/>
                      </a:lnTo>
                      <a:cubicBezTo>
                        <a:pt x="582" y="45"/>
                        <a:pt x="578" y="42"/>
                        <a:pt x="578" y="37"/>
                      </a:cubicBezTo>
                      <a:close/>
                    </a:path>
                  </a:pathLst>
                </a:custGeom>
                <a:solidFill>
                  <a:srgbClr val="4D4D4D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613" name="Freeform 181"/>
                <p:cNvSpPr>
                  <a:spLocks/>
                </p:cNvSpPr>
                <p:nvPr/>
              </p:nvSpPr>
              <p:spPr bwMode="auto">
                <a:xfrm>
                  <a:off x="2956" y="2747"/>
                  <a:ext cx="119" cy="9"/>
                </a:xfrm>
                <a:custGeom>
                  <a:avLst/>
                  <a:gdLst>
                    <a:gd name="T0" fmla="*/ 0 w 587"/>
                    <a:gd name="T1" fmla="*/ 0 h 45"/>
                    <a:gd name="T2" fmla="*/ 0 w 587"/>
                    <a:gd name="T3" fmla="*/ 0 h 45"/>
                    <a:gd name="T4" fmla="*/ 0 w 587"/>
                    <a:gd name="T5" fmla="*/ 0 h 45"/>
                    <a:gd name="T6" fmla="*/ 0 w 587"/>
                    <a:gd name="T7" fmla="*/ 0 h 45"/>
                    <a:gd name="T8" fmla="*/ 0 w 587"/>
                    <a:gd name="T9" fmla="*/ 0 h 45"/>
                    <a:gd name="T10" fmla="*/ 0 w 587"/>
                    <a:gd name="T11" fmla="*/ 0 h 45"/>
                    <a:gd name="T12" fmla="*/ 0 w 587"/>
                    <a:gd name="T13" fmla="*/ 0 h 45"/>
                    <a:gd name="T14" fmla="*/ 0 w 587"/>
                    <a:gd name="T15" fmla="*/ 0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87" h="45">
                      <a:moveTo>
                        <a:pt x="578" y="37"/>
                      </a:moveTo>
                      <a:lnTo>
                        <a:pt x="573" y="0"/>
                      </a:lnTo>
                      <a:lnTo>
                        <a:pt x="14" y="0"/>
                      </a:lnTo>
                      <a:lnTo>
                        <a:pt x="10" y="37"/>
                      </a:lnTo>
                      <a:cubicBezTo>
                        <a:pt x="9" y="42"/>
                        <a:pt x="5" y="45"/>
                        <a:pt x="0" y="45"/>
                      </a:cubicBezTo>
                      <a:lnTo>
                        <a:pt x="587" y="45"/>
                      </a:lnTo>
                      <a:cubicBezTo>
                        <a:pt x="582" y="45"/>
                        <a:pt x="578" y="42"/>
                        <a:pt x="578" y="37"/>
                      </a:cubicBezTo>
                      <a:close/>
                    </a:path>
                  </a:pathLst>
                </a:custGeom>
                <a:noFill/>
                <a:ln w="0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614" name="Rectangle 182"/>
                <p:cNvSpPr>
                  <a:spLocks noChangeArrowheads="1"/>
                </p:cNvSpPr>
                <p:nvPr/>
              </p:nvSpPr>
              <p:spPr bwMode="auto">
                <a:xfrm>
                  <a:off x="2850" y="2754"/>
                  <a:ext cx="331" cy="3"/>
                </a:xfrm>
                <a:prstGeom prst="rect">
                  <a:avLst/>
                </a:prstGeom>
                <a:solidFill>
                  <a:srgbClr val="D5D5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5" name="Rectangle 183"/>
                <p:cNvSpPr>
                  <a:spLocks noChangeArrowheads="1"/>
                </p:cNvSpPr>
                <p:nvPr/>
              </p:nvSpPr>
              <p:spPr bwMode="auto">
                <a:xfrm>
                  <a:off x="2850" y="2757"/>
                  <a:ext cx="331" cy="3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6" name="Rectangle 184"/>
                <p:cNvSpPr>
                  <a:spLocks noChangeArrowheads="1"/>
                </p:cNvSpPr>
                <p:nvPr/>
              </p:nvSpPr>
              <p:spPr bwMode="auto">
                <a:xfrm>
                  <a:off x="2850" y="2760"/>
                  <a:ext cx="331" cy="3"/>
                </a:xfrm>
                <a:prstGeom prst="rect">
                  <a:avLst/>
                </a:prstGeom>
                <a:solidFill>
                  <a:srgbClr val="F5F5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7" name="Rectangle 185"/>
                <p:cNvSpPr>
                  <a:spLocks noChangeArrowheads="1"/>
                </p:cNvSpPr>
                <p:nvPr/>
              </p:nvSpPr>
              <p:spPr bwMode="auto">
                <a:xfrm>
                  <a:off x="2850" y="2763"/>
                  <a:ext cx="331" cy="3"/>
                </a:xfrm>
                <a:prstGeom prst="rect">
                  <a:avLst/>
                </a:prstGeom>
                <a:solidFill>
                  <a:srgbClr val="EBEB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8" name="Rectangle 186"/>
                <p:cNvSpPr>
                  <a:spLocks noChangeArrowheads="1"/>
                </p:cNvSpPr>
                <p:nvPr/>
              </p:nvSpPr>
              <p:spPr bwMode="auto">
                <a:xfrm>
                  <a:off x="2850" y="2766"/>
                  <a:ext cx="331" cy="4"/>
                </a:xfrm>
                <a:prstGeom prst="rect">
                  <a:avLst/>
                </a:prstGeom>
                <a:solidFill>
                  <a:srgbClr val="E2E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9" name="Rectangle 187"/>
                <p:cNvSpPr>
                  <a:spLocks noChangeArrowheads="1"/>
                </p:cNvSpPr>
                <p:nvPr/>
              </p:nvSpPr>
              <p:spPr bwMode="auto">
                <a:xfrm>
                  <a:off x="2850" y="2770"/>
                  <a:ext cx="331" cy="3"/>
                </a:xfrm>
                <a:prstGeom prst="rect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0" name="Freeform 188"/>
                <p:cNvSpPr>
                  <a:spLocks/>
                </p:cNvSpPr>
                <p:nvPr/>
              </p:nvSpPr>
              <p:spPr bwMode="auto">
                <a:xfrm>
                  <a:off x="2850" y="2756"/>
                  <a:ext cx="331" cy="18"/>
                </a:xfrm>
                <a:custGeom>
                  <a:avLst/>
                  <a:gdLst>
                    <a:gd name="T0" fmla="*/ 0 w 1631"/>
                    <a:gd name="T1" fmla="*/ 0 h 86"/>
                    <a:gd name="T2" fmla="*/ 0 w 1631"/>
                    <a:gd name="T3" fmla="*/ 0 h 86"/>
                    <a:gd name="T4" fmla="*/ 0 w 1631"/>
                    <a:gd name="T5" fmla="*/ 0 h 86"/>
                    <a:gd name="T6" fmla="*/ 0 w 1631"/>
                    <a:gd name="T7" fmla="*/ 0 h 86"/>
                    <a:gd name="T8" fmla="*/ 0 w 1631"/>
                    <a:gd name="T9" fmla="*/ 0 h 86"/>
                    <a:gd name="T10" fmla="*/ 0 w 1631"/>
                    <a:gd name="T11" fmla="*/ 0 h 86"/>
                    <a:gd name="T12" fmla="*/ 0 w 1631"/>
                    <a:gd name="T13" fmla="*/ 0 h 86"/>
                    <a:gd name="T14" fmla="*/ 0 w 1631"/>
                    <a:gd name="T15" fmla="*/ 0 h 86"/>
                    <a:gd name="T16" fmla="*/ 0 w 1631"/>
                    <a:gd name="T17" fmla="*/ 0 h 86"/>
                    <a:gd name="T18" fmla="*/ 0 w 1631"/>
                    <a:gd name="T19" fmla="*/ 0 h 86"/>
                    <a:gd name="T20" fmla="*/ 0 w 1631"/>
                    <a:gd name="T21" fmla="*/ 0 h 86"/>
                    <a:gd name="T22" fmla="*/ 0 w 1631"/>
                    <a:gd name="T23" fmla="*/ 0 h 86"/>
                    <a:gd name="T24" fmla="*/ 0 w 1631"/>
                    <a:gd name="T25" fmla="*/ 0 h 86"/>
                    <a:gd name="T26" fmla="*/ 0 w 1631"/>
                    <a:gd name="T27" fmla="*/ 0 h 86"/>
                    <a:gd name="T28" fmla="*/ 0 w 1631"/>
                    <a:gd name="T29" fmla="*/ 0 h 86"/>
                    <a:gd name="T30" fmla="*/ 0 w 1631"/>
                    <a:gd name="T31" fmla="*/ 0 h 86"/>
                    <a:gd name="T32" fmla="*/ 0 w 1631"/>
                    <a:gd name="T33" fmla="*/ 0 h 86"/>
                    <a:gd name="T34" fmla="*/ 0 w 1631"/>
                    <a:gd name="T35" fmla="*/ 0 h 86"/>
                    <a:gd name="T36" fmla="*/ 0 w 1631"/>
                    <a:gd name="T37" fmla="*/ 0 h 86"/>
                    <a:gd name="T38" fmla="*/ 0 w 1631"/>
                    <a:gd name="T39" fmla="*/ 0 h 86"/>
                    <a:gd name="T40" fmla="*/ 0 w 1631"/>
                    <a:gd name="T41" fmla="*/ 0 h 86"/>
                    <a:gd name="T42" fmla="*/ 0 w 1631"/>
                    <a:gd name="T43" fmla="*/ 0 h 86"/>
                    <a:gd name="T44" fmla="*/ 0 w 1631"/>
                    <a:gd name="T45" fmla="*/ 0 h 86"/>
                    <a:gd name="T46" fmla="*/ 0 w 1631"/>
                    <a:gd name="T47" fmla="*/ 0 h 86"/>
                    <a:gd name="T48" fmla="*/ 0 w 1631"/>
                    <a:gd name="T49" fmla="*/ 0 h 86"/>
                    <a:gd name="T50" fmla="*/ 0 w 1631"/>
                    <a:gd name="T51" fmla="*/ 0 h 8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31" h="86">
                      <a:moveTo>
                        <a:pt x="1623" y="73"/>
                      </a:moveTo>
                      <a:lnTo>
                        <a:pt x="1628" y="73"/>
                      </a:lnTo>
                      <a:cubicBezTo>
                        <a:pt x="1630" y="73"/>
                        <a:pt x="1631" y="71"/>
                        <a:pt x="1631" y="70"/>
                      </a:cubicBezTo>
                      <a:cubicBezTo>
                        <a:pt x="1631" y="70"/>
                        <a:pt x="1631" y="70"/>
                        <a:pt x="1631" y="70"/>
                      </a:cubicBezTo>
                      <a:lnTo>
                        <a:pt x="1631" y="45"/>
                      </a:lnTo>
                      <a:cubicBezTo>
                        <a:pt x="1631" y="44"/>
                        <a:pt x="1630" y="43"/>
                        <a:pt x="1629" y="43"/>
                      </a:cubicBezTo>
                      <a:lnTo>
                        <a:pt x="1526" y="5"/>
                      </a:lnTo>
                      <a:cubicBezTo>
                        <a:pt x="1517" y="2"/>
                        <a:pt x="1508" y="0"/>
                        <a:pt x="1500" y="0"/>
                      </a:cubicBezTo>
                      <a:lnTo>
                        <a:pt x="132" y="0"/>
                      </a:lnTo>
                      <a:cubicBezTo>
                        <a:pt x="123" y="0"/>
                        <a:pt x="114" y="2"/>
                        <a:pt x="106" y="5"/>
                      </a:cubicBezTo>
                      <a:lnTo>
                        <a:pt x="2" y="43"/>
                      </a:lnTo>
                      <a:cubicBezTo>
                        <a:pt x="1" y="43"/>
                        <a:pt x="0" y="44"/>
                        <a:pt x="0" y="45"/>
                      </a:cubicBezTo>
                      <a:lnTo>
                        <a:pt x="0" y="70"/>
                      </a:lnTo>
                      <a:cubicBezTo>
                        <a:pt x="0" y="71"/>
                        <a:pt x="2" y="73"/>
                        <a:pt x="3" y="73"/>
                      </a:cubicBezTo>
                      <a:lnTo>
                        <a:pt x="8" y="73"/>
                      </a:lnTo>
                      <a:cubicBezTo>
                        <a:pt x="8" y="80"/>
                        <a:pt x="14" y="86"/>
                        <a:pt x="21" y="86"/>
                      </a:cubicBezTo>
                      <a:lnTo>
                        <a:pt x="1610" y="86"/>
                      </a:lnTo>
                      <a:cubicBezTo>
                        <a:pt x="1618" y="86"/>
                        <a:pt x="1623" y="80"/>
                        <a:pt x="1623" y="73"/>
                      </a:cubicBezTo>
                      <a:cubicBezTo>
                        <a:pt x="1623" y="73"/>
                        <a:pt x="1623" y="73"/>
                        <a:pt x="1623" y="73"/>
                      </a:cubicBezTo>
                    </a:path>
                  </a:pathLst>
                </a:custGeom>
                <a:noFill/>
                <a:ln w="0" cap="rnd">
                  <a:solidFill>
                    <a:srgbClr val="C0C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621" name="Rectangle 189"/>
                <p:cNvSpPr>
                  <a:spLocks noChangeArrowheads="1"/>
                </p:cNvSpPr>
                <p:nvPr/>
              </p:nvSpPr>
              <p:spPr bwMode="auto">
                <a:xfrm>
                  <a:off x="2892" y="2765"/>
                  <a:ext cx="247" cy="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2" name="Rectangle 190"/>
                <p:cNvSpPr>
                  <a:spLocks noChangeArrowheads="1"/>
                </p:cNvSpPr>
                <p:nvPr/>
              </p:nvSpPr>
              <p:spPr bwMode="auto">
                <a:xfrm>
                  <a:off x="2846" y="2763"/>
                  <a:ext cx="4" cy="7"/>
                </a:xfrm>
                <a:prstGeom prst="rect">
                  <a:avLst/>
                </a:prstGeom>
                <a:solidFill>
                  <a:srgbClr val="FCFC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3" name="Rectangle 191"/>
                <p:cNvSpPr>
                  <a:spLocks noChangeArrowheads="1"/>
                </p:cNvSpPr>
                <p:nvPr/>
              </p:nvSpPr>
              <p:spPr bwMode="auto">
                <a:xfrm>
                  <a:off x="2850" y="2763"/>
                  <a:ext cx="3" cy="7"/>
                </a:xfrm>
                <a:prstGeom prst="rect">
                  <a:avLst/>
                </a:prstGeom>
                <a:solidFill>
                  <a:srgbClr val="CDCD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4" name="Rectangle 192"/>
                <p:cNvSpPr>
                  <a:spLocks noChangeArrowheads="1"/>
                </p:cNvSpPr>
                <p:nvPr/>
              </p:nvSpPr>
              <p:spPr bwMode="auto">
                <a:xfrm>
                  <a:off x="2853" y="2763"/>
                  <a:ext cx="3" cy="7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5" name="Rectangle 193"/>
                <p:cNvSpPr>
                  <a:spLocks noChangeArrowheads="1"/>
                </p:cNvSpPr>
                <p:nvPr/>
              </p:nvSpPr>
              <p:spPr bwMode="auto">
                <a:xfrm>
                  <a:off x="2856" y="2763"/>
                  <a:ext cx="3" cy="7"/>
                </a:xfrm>
                <a:prstGeom prst="rect">
                  <a:avLst/>
                </a:prstGeom>
                <a:solidFill>
                  <a:srgbClr val="D5D5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6" name="Rectangle 194"/>
                <p:cNvSpPr>
                  <a:spLocks noChangeArrowheads="1"/>
                </p:cNvSpPr>
                <p:nvPr/>
              </p:nvSpPr>
              <p:spPr bwMode="auto">
                <a:xfrm>
                  <a:off x="2859" y="2763"/>
                  <a:ext cx="4" cy="7"/>
                </a:xfrm>
                <a:prstGeom prst="rect">
                  <a:avLst/>
                </a:prstGeom>
                <a:solidFill>
                  <a:srgbClr val="D9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7" name="Rectangle 195"/>
                <p:cNvSpPr>
                  <a:spLocks noChangeArrowheads="1"/>
                </p:cNvSpPr>
                <p:nvPr/>
              </p:nvSpPr>
              <p:spPr bwMode="auto">
                <a:xfrm>
                  <a:off x="2863" y="2763"/>
                  <a:ext cx="3" cy="7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8" name="Rectangle 196"/>
                <p:cNvSpPr>
                  <a:spLocks noChangeArrowheads="1"/>
                </p:cNvSpPr>
                <p:nvPr/>
              </p:nvSpPr>
              <p:spPr bwMode="auto">
                <a:xfrm>
                  <a:off x="2866" y="2763"/>
                  <a:ext cx="3" cy="7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9" name="Rectangle 197"/>
                <p:cNvSpPr>
                  <a:spLocks noChangeArrowheads="1"/>
                </p:cNvSpPr>
                <p:nvPr/>
              </p:nvSpPr>
              <p:spPr bwMode="auto">
                <a:xfrm>
                  <a:off x="2869" y="2763"/>
                  <a:ext cx="3" cy="7"/>
                </a:xfrm>
                <a:prstGeom prst="rect">
                  <a:avLst/>
                </a:prstGeom>
                <a:solidFill>
                  <a:srgbClr val="E4E4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0" name="Rectangle 198"/>
                <p:cNvSpPr>
                  <a:spLocks noChangeArrowheads="1"/>
                </p:cNvSpPr>
                <p:nvPr/>
              </p:nvSpPr>
              <p:spPr bwMode="auto">
                <a:xfrm>
                  <a:off x="2872" y="2763"/>
                  <a:ext cx="4" cy="7"/>
                </a:xfrm>
                <a:prstGeom prst="rect">
                  <a:avLst/>
                </a:prstGeom>
                <a:solidFill>
                  <a:srgbClr val="E8E8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1" name="Rectangle 199"/>
                <p:cNvSpPr>
                  <a:spLocks noChangeArrowheads="1"/>
                </p:cNvSpPr>
                <p:nvPr/>
              </p:nvSpPr>
              <p:spPr bwMode="auto">
                <a:xfrm>
                  <a:off x="2876" y="2763"/>
                  <a:ext cx="3" cy="7"/>
                </a:xfrm>
                <a:prstGeom prst="rect">
                  <a:avLst/>
                </a:prstGeom>
                <a:solidFill>
                  <a:srgbClr val="EBEB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2" name="Rectangle 200"/>
                <p:cNvSpPr>
                  <a:spLocks noChangeArrowheads="1"/>
                </p:cNvSpPr>
                <p:nvPr/>
              </p:nvSpPr>
              <p:spPr bwMode="auto">
                <a:xfrm>
                  <a:off x="2879" y="2763"/>
                  <a:ext cx="3" cy="7"/>
                </a:xfrm>
                <a:prstGeom prst="rect">
                  <a:avLst/>
                </a:prstGeom>
                <a:solidFill>
                  <a:srgbClr val="EFEF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3" name="Rectangle 201"/>
                <p:cNvSpPr>
                  <a:spLocks noChangeArrowheads="1"/>
                </p:cNvSpPr>
                <p:nvPr/>
              </p:nvSpPr>
              <p:spPr bwMode="auto">
                <a:xfrm>
                  <a:off x="2882" y="2763"/>
                  <a:ext cx="3" cy="7"/>
                </a:xfrm>
                <a:prstGeom prst="rect">
                  <a:avLst/>
                </a:prstGeom>
                <a:solidFill>
                  <a:srgbClr val="F3F3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4" name="Rectangle 202"/>
                <p:cNvSpPr>
                  <a:spLocks noChangeArrowheads="1"/>
                </p:cNvSpPr>
                <p:nvPr/>
              </p:nvSpPr>
              <p:spPr bwMode="auto">
                <a:xfrm>
                  <a:off x="2885" y="2763"/>
                  <a:ext cx="4" cy="7"/>
                </a:xfrm>
                <a:prstGeom prst="rect">
                  <a:avLst/>
                </a:pr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5" name="Rectangle 203"/>
                <p:cNvSpPr>
                  <a:spLocks noChangeArrowheads="1"/>
                </p:cNvSpPr>
                <p:nvPr/>
              </p:nvSpPr>
              <p:spPr bwMode="auto">
                <a:xfrm>
                  <a:off x="2889" y="2763"/>
                  <a:ext cx="3" cy="7"/>
                </a:xfrm>
                <a:prstGeom prst="rect">
                  <a:avLst/>
                </a:prstGeom>
                <a:solidFill>
                  <a:srgbClr val="FAFA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6" name="Rectangle 204"/>
                <p:cNvSpPr>
                  <a:spLocks noChangeArrowheads="1"/>
                </p:cNvSpPr>
                <p:nvPr/>
              </p:nvSpPr>
              <p:spPr bwMode="auto">
                <a:xfrm>
                  <a:off x="3135" y="2763"/>
                  <a:ext cx="3" cy="7"/>
                </a:xfrm>
                <a:prstGeom prst="rect">
                  <a:avLst/>
                </a:prstGeom>
                <a:solidFill>
                  <a:srgbClr val="D0D0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7" name="Rectangle 205"/>
                <p:cNvSpPr>
                  <a:spLocks noChangeArrowheads="1"/>
                </p:cNvSpPr>
                <p:nvPr/>
              </p:nvSpPr>
              <p:spPr bwMode="auto">
                <a:xfrm>
                  <a:off x="3138" y="2763"/>
                  <a:ext cx="4" cy="7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8" name="Rectangle 206"/>
                <p:cNvSpPr>
                  <a:spLocks noChangeArrowheads="1"/>
                </p:cNvSpPr>
                <p:nvPr/>
              </p:nvSpPr>
              <p:spPr bwMode="auto">
                <a:xfrm>
                  <a:off x="3142" y="2763"/>
                  <a:ext cx="3" cy="7"/>
                </a:xfrm>
                <a:prstGeom prst="rect">
                  <a:avLst/>
                </a:prstGeom>
                <a:solidFill>
                  <a:srgbClr val="FAFA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9" name="Rectangle 207"/>
                <p:cNvSpPr>
                  <a:spLocks noChangeArrowheads="1"/>
                </p:cNvSpPr>
                <p:nvPr/>
              </p:nvSpPr>
              <p:spPr bwMode="auto">
                <a:xfrm>
                  <a:off x="3145" y="2763"/>
                  <a:ext cx="3" cy="7"/>
                </a:xfrm>
                <a:prstGeom prst="rect">
                  <a:avLst/>
                </a:pr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0" name="Rectangle 208"/>
                <p:cNvSpPr>
                  <a:spLocks noChangeArrowheads="1"/>
                </p:cNvSpPr>
                <p:nvPr/>
              </p:nvSpPr>
              <p:spPr bwMode="auto">
                <a:xfrm>
                  <a:off x="3148" y="2763"/>
                  <a:ext cx="3" cy="7"/>
                </a:xfrm>
                <a:prstGeom prst="rect">
                  <a:avLst/>
                </a:prstGeom>
                <a:solidFill>
                  <a:srgbClr val="F3F3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1" name="Rectangle 209"/>
                <p:cNvSpPr>
                  <a:spLocks noChangeArrowheads="1"/>
                </p:cNvSpPr>
                <p:nvPr/>
              </p:nvSpPr>
              <p:spPr bwMode="auto">
                <a:xfrm>
                  <a:off x="3151" y="2763"/>
                  <a:ext cx="4" cy="7"/>
                </a:xfrm>
                <a:prstGeom prst="rect">
                  <a:avLst/>
                </a:prstGeom>
                <a:solidFill>
                  <a:srgbClr val="EFEF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2" name="Rectangle 210"/>
                <p:cNvSpPr>
                  <a:spLocks noChangeArrowheads="1"/>
                </p:cNvSpPr>
                <p:nvPr/>
              </p:nvSpPr>
              <p:spPr bwMode="auto">
                <a:xfrm>
                  <a:off x="3155" y="2763"/>
                  <a:ext cx="3" cy="7"/>
                </a:xfrm>
                <a:prstGeom prst="rect">
                  <a:avLst/>
                </a:prstGeom>
                <a:solidFill>
                  <a:srgbClr val="EBEB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3" name="Rectangle 211"/>
                <p:cNvSpPr>
                  <a:spLocks noChangeArrowheads="1"/>
                </p:cNvSpPr>
                <p:nvPr/>
              </p:nvSpPr>
              <p:spPr bwMode="auto">
                <a:xfrm>
                  <a:off x="3158" y="2763"/>
                  <a:ext cx="3" cy="7"/>
                </a:xfrm>
                <a:prstGeom prst="rect">
                  <a:avLst/>
                </a:prstGeom>
                <a:solidFill>
                  <a:srgbClr val="E8E8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4" name="Rectangle 212"/>
                <p:cNvSpPr>
                  <a:spLocks noChangeArrowheads="1"/>
                </p:cNvSpPr>
                <p:nvPr/>
              </p:nvSpPr>
              <p:spPr bwMode="auto">
                <a:xfrm>
                  <a:off x="3161" y="2763"/>
                  <a:ext cx="3" cy="7"/>
                </a:xfrm>
                <a:prstGeom prst="rect">
                  <a:avLst/>
                </a:prstGeom>
                <a:solidFill>
                  <a:srgbClr val="E4E4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5" name="Rectangle 213"/>
                <p:cNvSpPr>
                  <a:spLocks noChangeArrowheads="1"/>
                </p:cNvSpPr>
                <p:nvPr/>
              </p:nvSpPr>
              <p:spPr bwMode="auto">
                <a:xfrm>
                  <a:off x="3164" y="2763"/>
                  <a:ext cx="4" cy="7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6" name="Rectangle 214"/>
                <p:cNvSpPr>
                  <a:spLocks noChangeArrowheads="1"/>
                </p:cNvSpPr>
                <p:nvPr/>
              </p:nvSpPr>
              <p:spPr bwMode="auto">
                <a:xfrm>
                  <a:off x="3168" y="2763"/>
                  <a:ext cx="3" cy="7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7" name="Rectangle 215"/>
                <p:cNvSpPr>
                  <a:spLocks noChangeArrowheads="1"/>
                </p:cNvSpPr>
                <p:nvPr/>
              </p:nvSpPr>
              <p:spPr bwMode="auto">
                <a:xfrm>
                  <a:off x="3171" y="2763"/>
                  <a:ext cx="3" cy="7"/>
                </a:xfrm>
                <a:prstGeom prst="rect">
                  <a:avLst/>
                </a:prstGeom>
                <a:solidFill>
                  <a:srgbClr val="D9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8" name="Rectangle 216"/>
                <p:cNvSpPr>
                  <a:spLocks noChangeArrowheads="1"/>
                </p:cNvSpPr>
                <p:nvPr/>
              </p:nvSpPr>
              <p:spPr bwMode="auto">
                <a:xfrm>
                  <a:off x="3174" y="2763"/>
                  <a:ext cx="3" cy="7"/>
                </a:xfrm>
                <a:prstGeom prst="rect">
                  <a:avLst/>
                </a:prstGeom>
                <a:solidFill>
                  <a:srgbClr val="D5D5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9" name="Rectangle 217"/>
                <p:cNvSpPr>
                  <a:spLocks noChangeArrowheads="1"/>
                </p:cNvSpPr>
                <p:nvPr/>
              </p:nvSpPr>
              <p:spPr bwMode="auto">
                <a:xfrm>
                  <a:off x="3177" y="2763"/>
                  <a:ext cx="4" cy="7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0" name="Rectangle 218"/>
                <p:cNvSpPr>
                  <a:spLocks noChangeArrowheads="1"/>
                </p:cNvSpPr>
                <p:nvPr/>
              </p:nvSpPr>
              <p:spPr bwMode="auto">
                <a:xfrm>
                  <a:off x="2849" y="2765"/>
                  <a:ext cx="332" cy="6"/>
                </a:xfrm>
                <a:prstGeom prst="rect">
                  <a:avLst/>
                </a:prstGeom>
                <a:noFill/>
                <a:ln w="0" cap="rnd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1" name="Freeform 219"/>
                <p:cNvSpPr>
                  <a:spLocks/>
                </p:cNvSpPr>
                <p:nvPr/>
              </p:nvSpPr>
              <p:spPr bwMode="auto">
                <a:xfrm>
                  <a:off x="2702" y="2273"/>
                  <a:ext cx="627" cy="416"/>
                </a:xfrm>
                <a:custGeom>
                  <a:avLst/>
                  <a:gdLst>
                    <a:gd name="T0" fmla="*/ 0 w 3089"/>
                    <a:gd name="T1" fmla="*/ 0 h 2071"/>
                    <a:gd name="T2" fmla="*/ 0 w 3089"/>
                    <a:gd name="T3" fmla="*/ 0 h 2071"/>
                    <a:gd name="T4" fmla="*/ 0 w 3089"/>
                    <a:gd name="T5" fmla="*/ 0 h 2071"/>
                    <a:gd name="T6" fmla="*/ 0 w 3089"/>
                    <a:gd name="T7" fmla="*/ 0 h 2071"/>
                    <a:gd name="T8" fmla="*/ 0 w 3089"/>
                    <a:gd name="T9" fmla="*/ 0 h 2071"/>
                    <a:gd name="T10" fmla="*/ 0 w 3089"/>
                    <a:gd name="T11" fmla="*/ 0 h 2071"/>
                    <a:gd name="T12" fmla="*/ 0 w 3089"/>
                    <a:gd name="T13" fmla="*/ 0 h 2071"/>
                    <a:gd name="T14" fmla="*/ 0 w 3089"/>
                    <a:gd name="T15" fmla="*/ 0 h 2071"/>
                    <a:gd name="T16" fmla="*/ 0 w 3089"/>
                    <a:gd name="T17" fmla="*/ 0 h 2071"/>
                    <a:gd name="T18" fmla="*/ 0 w 3089"/>
                    <a:gd name="T19" fmla="*/ 0 h 2071"/>
                    <a:gd name="T20" fmla="*/ 0 w 3089"/>
                    <a:gd name="T21" fmla="*/ 0 h 2071"/>
                    <a:gd name="T22" fmla="*/ 0 w 3089"/>
                    <a:gd name="T23" fmla="*/ 0 h 2071"/>
                    <a:gd name="T24" fmla="*/ 0 w 3089"/>
                    <a:gd name="T25" fmla="*/ 0 h 2071"/>
                    <a:gd name="T26" fmla="*/ 0 w 3089"/>
                    <a:gd name="T27" fmla="*/ 0 h 207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089" h="2071">
                      <a:moveTo>
                        <a:pt x="54" y="2071"/>
                      </a:moveTo>
                      <a:lnTo>
                        <a:pt x="3036" y="2071"/>
                      </a:lnTo>
                      <a:cubicBezTo>
                        <a:pt x="3065" y="2071"/>
                        <a:pt x="3089" y="2048"/>
                        <a:pt x="3089" y="2018"/>
                      </a:cubicBezTo>
                      <a:cubicBezTo>
                        <a:pt x="3089" y="2018"/>
                        <a:pt x="3089" y="2018"/>
                        <a:pt x="3089" y="2018"/>
                      </a:cubicBezTo>
                      <a:lnTo>
                        <a:pt x="3089" y="54"/>
                      </a:lnTo>
                      <a:cubicBezTo>
                        <a:pt x="3089" y="24"/>
                        <a:pt x="3065" y="0"/>
                        <a:pt x="3036" y="0"/>
                      </a:cubicBezTo>
                      <a:cubicBezTo>
                        <a:pt x="3036" y="0"/>
                        <a:pt x="3036" y="0"/>
                        <a:pt x="3036" y="0"/>
                      </a:cubicBezTo>
                      <a:lnTo>
                        <a:pt x="54" y="0"/>
                      </a:lnTo>
                      <a:cubicBezTo>
                        <a:pt x="24" y="0"/>
                        <a:pt x="0" y="24"/>
                        <a:pt x="0" y="54"/>
                      </a:cubicBezTo>
                      <a:lnTo>
                        <a:pt x="0" y="2018"/>
                      </a:lnTo>
                      <a:cubicBezTo>
                        <a:pt x="0" y="2048"/>
                        <a:pt x="24" y="2071"/>
                        <a:pt x="54" y="2071"/>
                      </a:cubicBezTo>
                      <a:close/>
                    </a:path>
                  </a:pathLst>
                </a:custGeom>
                <a:solidFill>
                  <a:srgbClr val="4D4D4D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652" name="Freeform 220"/>
                <p:cNvSpPr>
                  <a:spLocks/>
                </p:cNvSpPr>
                <p:nvPr/>
              </p:nvSpPr>
              <p:spPr bwMode="auto">
                <a:xfrm>
                  <a:off x="2702" y="2273"/>
                  <a:ext cx="627" cy="416"/>
                </a:xfrm>
                <a:custGeom>
                  <a:avLst/>
                  <a:gdLst>
                    <a:gd name="T0" fmla="*/ 0 w 3089"/>
                    <a:gd name="T1" fmla="*/ 0 h 2071"/>
                    <a:gd name="T2" fmla="*/ 0 w 3089"/>
                    <a:gd name="T3" fmla="*/ 0 h 2071"/>
                    <a:gd name="T4" fmla="*/ 0 w 3089"/>
                    <a:gd name="T5" fmla="*/ 0 h 2071"/>
                    <a:gd name="T6" fmla="*/ 0 w 3089"/>
                    <a:gd name="T7" fmla="*/ 0 h 2071"/>
                    <a:gd name="T8" fmla="*/ 0 w 3089"/>
                    <a:gd name="T9" fmla="*/ 0 h 2071"/>
                    <a:gd name="T10" fmla="*/ 0 w 3089"/>
                    <a:gd name="T11" fmla="*/ 0 h 2071"/>
                    <a:gd name="T12" fmla="*/ 0 w 3089"/>
                    <a:gd name="T13" fmla="*/ 0 h 2071"/>
                    <a:gd name="T14" fmla="*/ 0 w 3089"/>
                    <a:gd name="T15" fmla="*/ 0 h 2071"/>
                    <a:gd name="T16" fmla="*/ 0 w 3089"/>
                    <a:gd name="T17" fmla="*/ 0 h 2071"/>
                    <a:gd name="T18" fmla="*/ 0 w 3089"/>
                    <a:gd name="T19" fmla="*/ 0 h 2071"/>
                    <a:gd name="T20" fmla="*/ 0 w 3089"/>
                    <a:gd name="T21" fmla="*/ 0 h 2071"/>
                    <a:gd name="T22" fmla="*/ 0 w 3089"/>
                    <a:gd name="T23" fmla="*/ 0 h 2071"/>
                    <a:gd name="T24" fmla="*/ 0 w 3089"/>
                    <a:gd name="T25" fmla="*/ 0 h 2071"/>
                    <a:gd name="T26" fmla="*/ 0 w 3089"/>
                    <a:gd name="T27" fmla="*/ 0 h 207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089" h="2071">
                      <a:moveTo>
                        <a:pt x="54" y="2071"/>
                      </a:moveTo>
                      <a:lnTo>
                        <a:pt x="3036" y="2071"/>
                      </a:lnTo>
                      <a:cubicBezTo>
                        <a:pt x="3065" y="2071"/>
                        <a:pt x="3089" y="2048"/>
                        <a:pt x="3089" y="2018"/>
                      </a:cubicBezTo>
                      <a:cubicBezTo>
                        <a:pt x="3089" y="2018"/>
                        <a:pt x="3089" y="2018"/>
                        <a:pt x="3089" y="2018"/>
                      </a:cubicBezTo>
                      <a:lnTo>
                        <a:pt x="3089" y="54"/>
                      </a:lnTo>
                      <a:cubicBezTo>
                        <a:pt x="3089" y="24"/>
                        <a:pt x="3065" y="0"/>
                        <a:pt x="3036" y="0"/>
                      </a:cubicBezTo>
                      <a:cubicBezTo>
                        <a:pt x="3036" y="0"/>
                        <a:pt x="3036" y="0"/>
                        <a:pt x="3036" y="0"/>
                      </a:cubicBezTo>
                      <a:lnTo>
                        <a:pt x="54" y="0"/>
                      </a:lnTo>
                      <a:cubicBezTo>
                        <a:pt x="24" y="0"/>
                        <a:pt x="0" y="24"/>
                        <a:pt x="0" y="54"/>
                      </a:cubicBezTo>
                      <a:lnTo>
                        <a:pt x="0" y="2018"/>
                      </a:lnTo>
                      <a:cubicBezTo>
                        <a:pt x="0" y="2048"/>
                        <a:pt x="24" y="2071"/>
                        <a:pt x="54" y="2071"/>
                      </a:cubicBezTo>
                      <a:close/>
                    </a:path>
                  </a:pathLst>
                </a:custGeom>
                <a:noFill/>
                <a:ln w="0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653" name="Rectangle 221"/>
                <p:cNvSpPr>
                  <a:spLocks noChangeArrowheads="1"/>
                </p:cNvSpPr>
                <p:nvPr/>
              </p:nvSpPr>
              <p:spPr bwMode="auto">
                <a:xfrm>
                  <a:off x="2720" y="2291"/>
                  <a:ext cx="587" cy="3"/>
                </a:xfrm>
                <a:prstGeom prst="rect">
                  <a:avLst/>
                </a:pr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4" name="Rectangle 222"/>
                <p:cNvSpPr>
                  <a:spLocks noChangeArrowheads="1"/>
                </p:cNvSpPr>
                <p:nvPr/>
              </p:nvSpPr>
              <p:spPr bwMode="auto">
                <a:xfrm>
                  <a:off x="2720" y="2294"/>
                  <a:ext cx="587" cy="3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5" name="Rectangle 223"/>
                <p:cNvSpPr>
                  <a:spLocks noChangeArrowheads="1"/>
                </p:cNvSpPr>
                <p:nvPr/>
              </p:nvSpPr>
              <p:spPr bwMode="auto">
                <a:xfrm>
                  <a:off x="2720" y="2297"/>
                  <a:ext cx="587" cy="10"/>
                </a:xfrm>
                <a:prstGeom prst="rect">
                  <a:avLst/>
                </a:prstGeom>
                <a:solidFill>
                  <a:srgbClr val="3434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6" name="Rectangle 224"/>
                <p:cNvSpPr>
                  <a:spLocks noChangeArrowheads="1"/>
                </p:cNvSpPr>
                <p:nvPr/>
              </p:nvSpPr>
              <p:spPr bwMode="auto">
                <a:xfrm>
                  <a:off x="2720" y="2307"/>
                  <a:ext cx="587" cy="6"/>
                </a:xfrm>
                <a:prstGeom prst="rect">
                  <a:avLst/>
                </a:prstGeom>
                <a:solidFill>
                  <a:srgbClr val="3535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7" name="Rectangle 225"/>
                <p:cNvSpPr>
                  <a:spLocks noChangeArrowheads="1"/>
                </p:cNvSpPr>
                <p:nvPr/>
              </p:nvSpPr>
              <p:spPr bwMode="auto">
                <a:xfrm>
                  <a:off x="2720" y="2313"/>
                  <a:ext cx="587" cy="7"/>
                </a:xfrm>
                <a:prstGeom prst="rect">
                  <a:avLst/>
                </a:prstGeom>
                <a:solidFill>
                  <a:srgbClr val="3636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8" name="Rectangle 226"/>
                <p:cNvSpPr>
                  <a:spLocks noChangeArrowheads="1"/>
                </p:cNvSpPr>
                <p:nvPr/>
              </p:nvSpPr>
              <p:spPr bwMode="auto">
                <a:xfrm>
                  <a:off x="2720" y="2320"/>
                  <a:ext cx="587" cy="9"/>
                </a:xfrm>
                <a:prstGeom prst="rect">
                  <a:avLst/>
                </a:prstGeom>
                <a:solidFill>
                  <a:srgbClr val="3737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9" name="Rectangle 227"/>
                <p:cNvSpPr>
                  <a:spLocks noChangeArrowheads="1"/>
                </p:cNvSpPr>
                <p:nvPr/>
              </p:nvSpPr>
              <p:spPr bwMode="auto">
                <a:xfrm>
                  <a:off x="2720" y="2329"/>
                  <a:ext cx="587" cy="7"/>
                </a:xfrm>
                <a:prstGeom prst="rect">
                  <a:avLst/>
                </a:prstGeom>
                <a:solidFill>
                  <a:srgbClr val="3838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0" name="Rectangle 228"/>
                <p:cNvSpPr>
                  <a:spLocks noChangeArrowheads="1"/>
                </p:cNvSpPr>
                <p:nvPr/>
              </p:nvSpPr>
              <p:spPr bwMode="auto">
                <a:xfrm>
                  <a:off x="2720" y="2336"/>
                  <a:ext cx="587" cy="6"/>
                </a:xfrm>
                <a:prstGeom prst="rect">
                  <a:avLst/>
                </a:prstGeom>
                <a:solidFill>
                  <a:srgbClr val="3939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1" name="Rectangle 229"/>
                <p:cNvSpPr>
                  <a:spLocks noChangeArrowheads="1"/>
                </p:cNvSpPr>
                <p:nvPr/>
              </p:nvSpPr>
              <p:spPr bwMode="auto">
                <a:xfrm>
                  <a:off x="2720" y="2342"/>
                  <a:ext cx="587" cy="7"/>
                </a:xfrm>
                <a:prstGeom prst="rect">
                  <a:avLst/>
                </a:prstGeom>
                <a:solidFill>
                  <a:srgbClr val="3A3A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2" name="Rectangle 230"/>
                <p:cNvSpPr>
                  <a:spLocks noChangeArrowheads="1"/>
                </p:cNvSpPr>
                <p:nvPr/>
              </p:nvSpPr>
              <p:spPr bwMode="auto">
                <a:xfrm>
                  <a:off x="2720" y="2349"/>
                  <a:ext cx="587" cy="6"/>
                </a:xfrm>
                <a:prstGeom prst="rect">
                  <a:avLst/>
                </a:prstGeom>
                <a:solidFill>
                  <a:srgbClr val="3B3B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3" name="Rectangle 231"/>
                <p:cNvSpPr>
                  <a:spLocks noChangeArrowheads="1"/>
                </p:cNvSpPr>
                <p:nvPr/>
              </p:nvSpPr>
              <p:spPr bwMode="auto">
                <a:xfrm>
                  <a:off x="2720" y="2355"/>
                  <a:ext cx="587" cy="6"/>
                </a:xfrm>
                <a:prstGeom prst="rect">
                  <a:avLst/>
                </a:prstGeom>
                <a:solidFill>
                  <a:srgbClr val="3C3C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4" name="Rectangle 232"/>
                <p:cNvSpPr>
                  <a:spLocks noChangeArrowheads="1"/>
                </p:cNvSpPr>
                <p:nvPr/>
              </p:nvSpPr>
              <p:spPr bwMode="auto">
                <a:xfrm>
                  <a:off x="2720" y="2361"/>
                  <a:ext cx="587" cy="7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5" name="Rectangle 233"/>
                <p:cNvSpPr>
                  <a:spLocks noChangeArrowheads="1"/>
                </p:cNvSpPr>
                <p:nvPr/>
              </p:nvSpPr>
              <p:spPr bwMode="auto">
                <a:xfrm>
                  <a:off x="2720" y="2368"/>
                  <a:ext cx="587" cy="6"/>
                </a:xfrm>
                <a:prstGeom prst="rect">
                  <a:avLst/>
                </a:prstGeom>
                <a:solidFill>
                  <a:srgbClr val="3E3E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6" name="Rectangle 234"/>
                <p:cNvSpPr>
                  <a:spLocks noChangeArrowheads="1"/>
                </p:cNvSpPr>
                <p:nvPr/>
              </p:nvSpPr>
              <p:spPr bwMode="auto">
                <a:xfrm>
                  <a:off x="2720" y="2374"/>
                  <a:ext cx="587" cy="10"/>
                </a:xfrm>
                <a:prstGeom prst="rect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7" name="Rectangle 235"/>
                <p:cNvSpPr>
                  <a:spLocks noChangeArrowheads="1"/>
                </p:cNvSpPr>
                <p:nvPr/>
              </p:nvSpPr>
              <p:spPr bwMode="auto">
                <a:xfrm>
                  <a:off x="2720" y="2384"/>
                  <a:ext cx="587" cy="6"/>
                </a:xfrm>
                <a:prstGeom prst="rect">
                  <a:avLst/>
                </a:pr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8" name="Rectangle 236"/>
                <p:cNvSpPr>
                  <a:spLocks noChangeArrowheads="1"/>
                </p:cNvSpPr>
                <p:nvPr/>
              </p:nvSpPr>
              <p:spPr bwMode="auto">
                <a:xfrm>
                  <a:off x="2720" y="2390"/>
                  <a:ext cx="587" cy="7"/>
                </a:xfrm>
                <a:prstGeom prst="rect">
                  <a:avLst/>
                </a:pr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9" name="Rectangle 237"/>
                <p:cNvSpPr>
                  <a:spLocks noChangeArrowheads="1"/>
                </p:cNvSpPr>
                <p:nvPr/>
              </p:nvSpPr>
              <p:spPr bwMode="auto">
                <a:xfrm>
                  <a:off x="2720" y="2397"/>
                  <a:ext cx="587" cy="9"/>
                </a:xfrm>
                <a:prstGeom prst="rect">
                  <a:avLst/>
                </a:prstGeom>
                <a:solidFill>
                  <a:srgbClr val="42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0" name="Rectangle 238"/>
                <p:cNvSpPr>
                  <a:spLocks noChangeArrowheads="1"/>
                </p:cNvSpPr>
                <p:nvPr/>
              </p:nvSpPr>
              <p:spPr bwMode="auto">
                <a:xfrm>
                  <a:off x="2720" y="2406"/>
                  <a:ext cx="587" cy="7"/>
                </a:xfrm>
                <a:prstGeom prst="rect">
                  <a:avLst/>
                </a:prstGeom>
                <a:solidFill>
                  <a:srgbClr val="4343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1" name="Rectangle 239"/>
                <p:cNvSpPr>
                  <a:spLocks noChangeArrowheads="1"/>
                </p:cNvSpPr>
                <p:nvPr/>
              </p:nvSpPr>
              <p:spPr bwMode="auto">
                <a:xfrm>
                  <a:off x="2720" y="2413"/>
                  <a:ext cx="587" cy="6"/>
                </a:xfrm>
                <a:prstGeom prst="rect">
                  <a:avLst/>
                </a:prstGeom>
                <a:solidFill>
                  <a:srgbClr val="4444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2" name="Rectangle 240"/>
                <p:cNvSpPr>
                  <a:spLocks noChangeArrowheads="1"/>
                </p:cNvSpPr>
                <p:nvPr/>
              </p:nvSpPr>
              <p:spPr bwMode="auto">
                <a:xfrm>
                  <a:off x="2720" y="2419"/>
                  <a:ext cx="587" cy="10"/>
                </a:xfrm>
                <a:prstGeom prst="rect">
                  <a:avLst/>
                </a:prstGeom>
                <a:solidFill>
                  <a:srgbClr val="4545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3" name="Rectangle 241"/>
                <p:cNvSpPr>
                  <a:spLocks noChangeArrowheads="1"/>
                </p:cNvSpPr>
                <p:nvPr/>
              </p:nvSpPr>
              <p:spPr bwMode="auto">
                <a:xfrm>
                  <a:off x="2720" y="2429"/>
                  <a:ext cx="587" cy="6"/>
                </a:xfrm>
                <a:prstGeom prst="rect">
                  <a:avLst/>
                </a:prstGeom>
                <a:solidFill>
                  <a:srgbClr val="4646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4" name="Rectangle 242"/>
                <p:cNvSpPr>
                  <a:spLocks noChangeArrowheads="1"/>
                </p:cNvSpPr>
                <p:nvPr/>
              </p:nvSpPr>
              <p:spPr bwMode="auto">
                <a:xfrm>
                  <a:off x="2720" y="2435"/>
                  <a:ext cx="587" cy="10"/>
                </a:xfrm>
                <a:prstGeom prst="rect">
                  <a:avLst/>
                </a:prstGeom>
                <a:solidFill>
                  <a:srgbClr val="4747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5" name="Rectangle 243"/>
                <p:cNvSpPr>
                  <a:spLocks noChangeArrowheads="1"/>
                </p:cNvSpPr>
                <p:nvPr/>
              </p:nvSpPr>
              <p:spPr bwMode="auto">
                <a:xfrm>
                  <a:off x="2720" y="2445"/>
                  <a:ext cx="587" cy="6"/>
                </a:xfrm>
                <a:prstGeom prst="rect">
                  <a:avLst/>
                </a:prstGeom>
                <a:solidFill>
                  <a:srgbClr val="4848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6" name="Rectangle 244"/>
                <p:cNvSpPr>
                  <a:spLocks noChangeArrowheads="1"/>
                </p:cNvSpPr>
                <p:nvPr/>
              </p:nvSpPr>
              <p:spPr bwMode="auto">
                <a:xfrm>
                  <a:off x="2720" y="2451"/>
                  <a:ext cx="587" cy="7"/>
                </a:xfrm>
                <a:prstGeom prst="rect">
                  <a:avLst/>
                </a:prstGeom>
                <a:solidFill>
                  <a:srgbClr val="4949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7" name="Rectangle 245"/>
                <p:cNvSpPr>
                  <a:spLocks noChangeArrowheads="1"/>
                </p:cNvSpPr>
                <p:nvPr/>
              </p:nvSpPr>
              <p:spPr bwMode="auto">
                <a:xfrm>
                  <a:off x="2720" y="2458"/>
                  <a:ext cx="587" cy="6"/>
                </a:xfrm>
                <a:prstGeom prst="rect">
                  <a:avLst/>
                </a:pr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8" name="Rectangle 246"/>
                <p:cNvSpPr>
                  <a:spLocks noChangeArrowheads="1"/>
                </p:cNvSpPr>
                <p:nvPr/>
              </p:nvSpPr>
              <p:spPr bwMode="auto">
                <a:xfrm>
                  <a:off x="2720" y="2464"/>
                  <a:ext cx="587" cy="7"/>
                </a:xfrm>
                <a:prstGeom prst="rect">
                  <a:avLst/>
                </a:prstGeom>
                <a:solidFill>
                  <a:srgbClr val="4B4B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9" name="Rectangle 247"/>
                <p:cNvSpPr>
                  <a:spLocks noChangeArrowheads="1"/>
                </p:cNvSpPr>
                <p:nvPr/>
              </p:nvSpPr>
              <p:spPr bwMode="auto">
                <a:xfrm>
                  <a:off x="2720" y="2471"/>
                  <a:ext cx="587" cy="3"/>
                </a:xfrm>
                <a:prstGeom prst="rect">
                  <a:avLst/>
                </a:prstGeom>
                <a:solidFill>
                  <a:srgbClr val="4C4C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0" name="Rectangle 248"/>
                <p:cNvSpPr>
                  <a:spLocks noChangeArrowheads="1"/>
                </p:cNvSpPr>
                <p:nvPr/>
              </p:nvSpPr>
              <p:spPr bwMode="auto">
                <a:xfrm>
                  <a:off x="2720" y="2474"/>
                  <a:ext cx="587" cy="6"/>
                </a:xfrm>
                <a:prstGeom prst="rect">
                  <a:avLst/>
                </a:pr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1" name="Rectangle 249"/>
                <p:cNvSpPr>
                  <a:spLocks noChangeArrowheads="1"/>
                </p:cNvSpPr>
                <p:nvPr/>
              </p:nvSpPr>
              <p:spPr bwMode="auto">
                <a:xfrm>
                  <a:off x="2720" y="2480"/>
                  <a:ext cx="587" cy="10"/>
                </a:xfrm>
                <a:prstGeom prst="rect">
                  <a:avLst/>
                </a:prstGeom>
                <a:solidFill>
                  <a:srgbClr val="4E4E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2" name="Rectangle 250"/>
                <p:cNvSpPr>
                  <a:spLocks noChangeArrowheads="1"/>
                </p:cNvSpPr>
                <p:nvPr/>
              </p:nvSpPr>
              <p:spPr bwMode="auto">
                <a:xfrm>
                  <a:off x="2720" y="2490"/>
                  <a:ext cx="587" cy="6"/>
                </a:xfrm>
                <a:prstGeom prst="rect">
                  <a:avLst/>
                </a:prstGeom>
                <a:solidFill>
                  <a:srgbClr val="4F4F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3" name="Rectangle 251"/>
                <p:cNvSpPr>
                  <a:spLocks noChangeArrowheads="1"/>
                </p:cNvSpPr>
                <p:nvPr/>
              </p:nvSpPr>
              <p:spPr bwMode="auto">
                <a:xfrm>
                  <a:off x="2720" y="2496"/>
                  <a:ext cx="587" cy="10"/>
                </a:xfrm>
                <a:prstGeom prst="rect">
                  <a:avLst/>
                </a:prstGeom>
                <a:solidFill>
                  <a:srgbClr val="50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4" name="Rectangle 252"/>
                <p:cNvSpPr>
                  <a:spLocks noChangeArrowheads="1"/>
                </p:cNvSpPr>
                <p:nvPr/>
              </p:nvSpPr>
              <p:spPr bwMode="auto">
                <a:xfrm>
                  <a:off x="2720" y="2506"/>
                  <a:ext cx="587" cy="6"/>
                </a:xfrm>
                <a:prstGeom prst="rect">
                  <a:avLst/>
                </a:prstGeom>
                <a:solidFill>
                  <a:srgbClr val="5151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5" name="Rectangle 253"/>
                <p:cNvSpPr>
                  <a:spLocks noChangeArrowheads="1"/>
                </p:cNvSpPr>
                <p:nvPr/>
              </p:nvSpPr>
              <p:spPr bwMode="auto">
                <a:xfrm>
                  <a:off x="2720" y="2512"/>
                  <a:ext cx="587" cy="7"/>
                </a:xfrm>
                <a:prstGeom prst="rect">
                  <a:avLst/>
                </a:prstGeom>
                <a:solidFill>
                  <a:srgbClr val="52525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6" name="Rectangle 254"/>
                <p:cNvSpPr>
                  <a:spLocks noChangeArrowheads="1"/>
                </p:cNvSpPr>
                <p:nvPr/>
              </p:nvSpPr>
              <p:spPr bwMode="auto">
                <a:xfrm>
                  <a:off x="2720" y="2519"/>
                  <a:ext cx="587" cy="10"/>
                </a:xfrm>
                <a:prstGeom prst="rect">
                  <a:avLst/>
                </a:prstGeom>
                <a:solidFill>
                  <a:srgbClr val="5353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7" name="Rectangle 255"/>
                <p:cNvSpPr>
                  <a:spLocks noChangeArrowheads="1"/>
                </p:cNvSpPr>
                <p:nvPr/>
              </p:nvSpPr>
              <p:spPr bwMode="auto">
                <a:xfrm>
                  <a:off x="2720" y="2529"/>
                  <a:ext cx="587" cy="6"/>
                </a:xfrm>
                <a:prstGeom prst="rect">
                  <a:avLst/>
                </a:prstGeom>
                <a:solidFill>
                  <a:srgbClr val="5454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8" name="Rectangle 256"/>
                <p:cNvSpPr>
                  <a:spLocks noChangeArrowheads="1"/>
                </p:cNvSpPr>
                <p:nvPr/>
              </p:nvSpPr>
              <p:spPr bwMode="auto">
                <a:xfrm>
                  <a:off x="2720" y="2535"/>
                  <a:ext cx="587" cy="6"/>
                </a:xfrm>
                <a:prstGeom prst="rect">
                  <a:avLst/>
                </a:prstGeom>
                <a:solidFill>
                  <a:srgbClr val="5555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9" name="Rectangle 257"/>
                <p:cNvSpPr>
                  <a:spLocks noChangeArrowheads="1"/>
                </p:cNvSpPr>
                <p:nvPr/>
              </p:nvSpPr>
              <p:spPr bwMode="auto">
                <a:xfrm>
                  <a:off x="2720" y="2541"/>
                  <a:ext cx="587" cy="10"/>
                </a:xfrm>
                <a:prstGeom prst="rect">
                  <a:avLst/>
                </a:prstGeom>
                <a:solidFill>
                  <a:srgbClr val="5656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0" name="Rectangle 258"/>
                <p:cNvSpPr>
                  <a:spLocks noChangeArrowheads="1"/>
                </p:cNvSpPr>
                <p:nvPr/>
              </p:nvSpPr>
              <p:spPr bwMode="auto">
                <a:xfrm>
                  <a:off x="2720" y="2551"/>
                  <a:ext cx="587" cy="6"/>
                </a:xfrm>
                <a:prstGeom prst="rect">
                  <a:avLst/>
                </a:prstGeom>
                <a:solidFill>
                  <a:srgbClr val="5757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1" name="Rectangle 259"/>
                <p:cNvSpPr>
                  <a:spLocks noChangeArrowheads="1"/>
                </p:cNvSpPr>
                <p:nvPr/>
              </p:nvSpPr>
              <p:spPr bwMode="auto">
                <a:xfrm>
                  <a:off x="2720" y="2557"/>
                  <a:ext cx="587" cy="10"/>
                </a:xfrm>
                <a:prstGeom prst="rect">
                  <a:avLst/>
                </a:prstGeom>
                <a:solidFill>
                  <a:srgbClr val="58585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2" name="Rectangle 260"/>
                <p:cNvSpPr>
                  <a:spLocks noChangeArrowheads="1"/>
                </p:cNvSpPr>
                <p:nvPr/>
              </p:nvSpPr>
              <p:spPr bwMode="auto">
                <a:xfrm>
                  <a:off x="2720" y="2567"/>
                  <a:ext cx="587" cy="7"/>
                </a:xfrm>
                <a:prstGeom prst="rect">
                  <a:avLst/>
                </a:pr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3" name="Rectangle 261"/>
                <p:cNvSpPr>
                  <a:spLocks noChangeArrowheads="1"/>
                </p:cNvSpPr>
                <p:nvPr/>
              </p:nvSpPr>
              <p:spPr bwMode="auto">
                <a:xfrm>
                  <a:off x="2720" y="2574"/>
                  <a:ext cx="587" cy="6"/>
                </a:xfrm>
                <a:prstGeom prst="rect">
                  <a:avLst/>
                </a:prstGeom>
                <a:solidFill>
                  <a:srgbClr val="5A5A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4" name="Rectangle 262"/>
                <p:cNvSpPr>
                  <a:spLocks noChangeArrowheads="1"/>
                </p:cNvSpPr>
                <p:nvPr/>
              </p:nvSpPr>
              <p:spPr bwMode="auto">
                <a:xfrm>
                  <a:off x="2720" y="2580"/>
                  <a:ext cx="587" cy="10"/>
                </a:xfrm>
                <a:prstGeom prst="rect">
                  <a:avLst/>
                </a:prstGeom>
                <a:solidFill>
                  <a:srgbClr val="5B5B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5" name="Rectangle 263"/>
                <p:cNvSpPr>
                  <a:spLocks noChangeArrowheads="1"/>
                </p:cNvSpPr>
                <p:nvPr/>
              </p:nvSpPr>
              <p:spPr bwMode="auto">
                <a:xfrm>
                  <a:off x="2720" y="2590"/>
                  <a:ext cx="587" cy="6"/>
                </a:xfrm>
                <a:prstGeom prst="rect">
                  <a:avLst/>
                </a:pr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6" name="Rectangle 264"/>
                <p:cNvSpPr>
                  <a:spLocks noChangeArrowheads="1"/>
                </p:cNvSpPr>
                <p:nvPr/>
              </p:nvSpPr>
              <p:spPr bwMode="auto">
                <a:xfrm>
                  <a:off x="2720" y="2596"/>
                  <a:ext cx="587" cy="6"/>
                </a:xfrm>
                <a:prstGeom prst="rect">
                  <a:avLst/>
                </a:prstGeom>
                <a:solidFill>
                  <a:srgbClr val="5D5D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7" name="Rectangle 265"/>
                <p:cNvSpPr>
                  <a:spLocks noChangeArrowheads="1"/>
                </p:cNvSpPr>
                <p:nvPr/>
              </p:nvSpPr>
              <p:spPr bwMode="auto">
                <a:xfrm>
                  <a:off x="2720" y="2602"/>
                  <a:ext cx="587" cy="4"/>
                </a:xfrm>
                <a:prstGeom prst="rect">
                  <a:avLst/>
                </a:prstGeom>
                <a:solidFill>
                  <a:srgbClr val="5E5E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8" name="Rectangle 266"/>
                <p:cNvSpPr>
                  <a:spLocks noChangeArrowheads="1"/>
                </p:cNvSpPr>
                <p:nvPr/>
              </p:nvSpPr>
              <p:spPr bwMode="auto">
                <a:xfrm>
                  <a:off x="2720" y="2606"/>
                  <a:ext cx="587" cy="6"/>
                </a:xfrm>
                <a:prstGeom prst="rect">
                  <a:avLst/>
                </a:pr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9" name="Rectangle 267"/>
                <p:cNvSpPr>
                  <a:spLocks noChangeArrowheads="1"/>
                </p:cNvSpPr>
                <p:nvPr/>
              </p:nvSpPr>
              <p:spPr bwMode="auto">
                <a:xfrm>
                  <a:off x="2720" y="2612"/>
                  <a:ext cx="587" cy="7"/>
                </a:xfrm>
                <a:prstGeom prst="rect">
                  <a:avLst/>
                </a:pr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0" name="Rectangle 268"/>
                <p:cNvSpPr>
                  <a:spLocks noChangeArrowheads="1"/>
                </p:cNvSpPr>
                <p:nvPr/>
              </p:nvSpPr>
              <p:spPr bwMode="auto">
                <a:xfrm>
                  <a:off x="2720" y="2619"/>
                  <a:ext cx="587" cy="9"/>
                </a:xfrm>
                <a:prstGeom prst="rect">
                  <a:avLst/>
                </a:prstGeom>
                <a:solidFill>
                  <a:srgbClr val="6161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1" name="Rectangle 269"/>
                <p:cNvSpPr>
                  <a:spLocks noChangeArrowheads="1"/>
                </p:cNvSpPr>
                <p:nvPr/>
              </p:nvSpPr>
              <p:spPr bwMode="auto">
                <a:xfrm>
                  <a:off x="2720" y="2628"/>
                  <a:ext cx="587" cy="7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2" name="Rectangle 270"/>
                <p:cNvSpPr>
                  <a:spLocks noChangeArrowheads="1"/>
                </p:cNvSpPr>
                <p:nvPr/>
              </p:nvSpPr>
              <p:spPr bwMode="auto">
                <a:xfrm>
                  <a:off x="2720" y="2635"/>
                  <a:ext cx="587" cy="6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3" name="Rectangle 271"/>
                <p:cNvSpPr>
                  <a:spLocks noChangeArrowheads="1"/>
                </p:cNvSpPr>
                <p:nvPr/>
              </p:nvSpPr>
              <p:spPr bwMode="auto">
                <a:xfrm>
                  <a:off x="2720" y="2641"/>
                  <a:ext cx="587" cy="10"/>
                </a:xfrm>
                <a:prstGeom prst="rect">
                  <a:avLst/>
                </a:prstGeom>
                <a:solidFill>
                  <a:srgbClr val="6464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4" name="Rectangle 272"/>
                <p:cNvSpPr>
                  <a:spLocks noChangeArrowheads="1"/>
                </p:cNvSpPr>
                <p:nvPr/>
              </p:nvSpPr>
              <p:spPr bwMode="auto">
                <a:xfrm>
                  <a:off x="2720" y="2651"/>
                  <a:ext cx="587" cy="6"/>
                </a:xfrm>
                <a:prstGeom prst="rect">
                  <a:avLst/>
                </a:prstGeom>
                <a:solidFill>
                  <a:srgbClr val="6565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5" name="Rectangle 273"/>
                <p:cNvSpPr>
                  <a:spLocks noChangeArrowheads="1"/>
                </p:cNvSpPr>
                <p:nvPr/>
              </p:nvSpPr>
              <p:spPr bwMode="auto">
                <a:xfrm>
                  <a:off x="2720" y="2657"/>
                  <a:ext cx="587" cy="3"/>
                </a:xfrm>
                <a:prstGeom prst="rect">
                  <a:avLst/>
                </a:pr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6" name="Freeform 274"/>
                <p:cNvSpPr>
                  <a:spLocks/>
                </p:cNvSpPr>
                <p:nvPr/>
              </p:nvSpPr>
              <p:spPr bwMode="auto">
                <a:xfrm>
                  <a:off x="2722" y="2293"/>
                  <a:ext cx="587" cy="367"/>
                </a:xfrm>
                <a:custGeom>
                  <a:avLst/>
                  <a:gdLst>
                    <a:gd name="T0" fmla="*/ 0 w 2895"/>
                    <a:gd name="T1" fmla="*/ 0 h 1828"/>
                    <a:gd name="T2" fmla="*/ 0 w 2895"/>
                    <a:gd name="T3" fmla="*/ 0 h 1828"/>
                    <a:gd name="T4" fmla="*/ 0 w 2895"/>
                    <a:gd name="T5" fmla="*/ 0 h 1828"/>
                    <a:gd name="T6" fmla="*/ 0 w 2895"/>
                    <a:gd name="T7" fmla="*/ 0 h 1828"/>
                    <a:gd name="T8" fmla="*/ 0 w 2895"/>
                    <a:gd name="T9" fmla="*/ 0 h 1828"/>
                    <a:gd name="T10" fmla="*/ 0 w 2895"/>
                    <a:gd name="T11" fmla="*/ 0 h 1828"/>
                    <a:gd name="T12" fmla="*/ 0 w 2895"/>
                    <a:gd name="T13" fmla="*/ 0 h 1828"/>
                    <a:gd name="T14" fmla="*/ 0 w 2895"/>
                    <a:gd name="T15" fmla="*/ 0 h 1828"/>
                    <a:gd name="T16" fmla="*/ 0 w 2895"/>
                    <a:gd name="T17" fmla="*/ 0 h 1828"/>
                    <a:gd name="T18" fmla="*/ 0 w 2895"/>
                    <a:gd name="T19" fmla="*/ 0 h 1828"/>
                    <a:gd name="T20" fmla="*/ 0 w 2895"/>
                    <a:gd name="T21" fmla="*/ 0 h 1828"/>
                    <a:gd name="T22" fmla="*/ 0 w 2895"/>
                    <a:gd name="T23" fmla="*/ 0 h 1828"/>
                    <a:gd name="T24" fmla="*/ 0 w 2895"/>
                    <a:gd name="T25" fmla="*/ 0 h 182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895" h="1828">
                      <a:moveTo>
                        <a:pt x="19" y="1828"/>
                      </a:moveTo>
                      <a:lnTo>
                        <a:pt x="2876" y="1828"/>
                      </a:lnTo>
                      <a:cubicBezTo>
                        <a:pt x="2887" y="1828"/>
                        <a:pt x="2895" y="1819"/>
                        <a:pt x="2895" y="1809"/>
                      </a:cubicBezTo>
                      <a:cubicBezTo>
                        <a:pt x="2895" y="1809"/>
                        <a:pt x="2895" y="1809"/>
                        <a:pt x="2895" y="1809"/>
                      </a:cubicBezTo>
                      <a:lnTo>
                        <a:pt x="2895" y="19"/>
                      </a:lnTo>
                      <a:cubicBezTo>
                        <a:pt x="2895" y="9"/>
                        <a:pt x="2887" y="0"/>
                        <a:pt x="2876" y="0"/>
                      </a:cubicBezTo>
                      <a:lnTo>
                        <a:pt x="19" y="0"/>
                      </a:lnTo>
                      <a:cubicBezTo>
                        <a:pt x="8" y="0"/>
                        <a:pt x="0" y="9"/>
                        <a:pt x="0" y="19"/>
                      </a:cubicBezTo>
                      <a:lnTo>
                        <a:pt x="0" y="1809"/>
                      </a:lnTo>
                      <a:cubicBezTo>
                        <a:pt x="0" y="1819"/>
                        <a:pt x="8" y="1828"/>
                        <a:pt x="19" y="1828"/>
                      </a:cubicBezTo>
                    </a:path>
                  </a:pathLst>
                </a:custGeom>
                <a:noFill/>
                <a:ln w="0" cap="rnd">
                  <a:solidFill>
                    <a:srgbClr val="59595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pic>
              <p:nvPicPr>
                <p:cNvPr id="707" name="Picture 275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23" y="2294"/>
                  <a:ext cx="584" cy="3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08" name="Freeform 276"/>
                <p:cNvSpPr>
                  <a:spLocks/>
                </p:cNvSpPr>
                <p:nvPr/>
              </p:nvSpPr>
              <p:spPr bwMode="auto">
                <a:xfrm>
                  <a:off x="2724" y="2296"/>
                  <a:ext cx="582" cy="361"/>
                </a:xfrm>
                <a:custGeom>
                  <a:avLst/>
                  <a:gdLst>
                    <a:gd name="T0" fmla="*/ 0 w 2868"/>
                    <a:gd name="T1" fmla="*/ 0 h 1800"/>
                    <a:gd name="T2" fmla="*/ 0 w 2868"/>
                    <a:gd name="T3" fmla="*/ 0 h 1800"/>
                    <a:gd name="T4" fmla="*/ 0 w 2868"/>
                    <a:gd name="T5" fmla="*/ 0 h 1800"/>
                    <a:gd name="T6" fmla="*/ 0 w 2868"/>
                    <a:gd name="T7" fmla="*/ 0 h 1800"/>
                    <a:gd name="T8" fmla="*/ 0 w 2868"/>
                    <a:gd name="T9" fmla="*/ 0 h 1800"/>
                    <a:gd name="T10" fmla="*/ 0 w 2868"/>
                    <a:gd name="T11" fmla="*/ 0 h 1800"/>
                    <a:gd name="T12" fmla="*/ 0 w 2868"/>
                    <a:gd name="T13" fmla="*/ 0 h 1800"/>
                    <a:gd name="T14" fmla="*/ 0 w 2868"/>
                    <a:gd name="T15" fmla="*/ 0 h 1800"/>
                    <a:gd name="T16" fmla="*/ 0 w 2868"/>
                    <a:gd name="T17" fmla="*/ 0 h 1800"/>
                    <a:gd name="T18" fmla="*/ 0 w 2868"/>
                    <a:gd name="T19" fmla="*/ 0 h 1800"/>
                    <a:gd name="T20" fmla="*/ 0 w 2868"/>
                    <a:gd name="T21" fmla="*/ 0 h 1800"/>
                    <a:gd name="T22" fmla="*/ 0 w 2868"/>
                    <a:gd name="T23" fmla="*/ 0 h 1800"/>
                    <a:gd name="T24" fmla="*/ 0 w 2868"/>
                    <a:gd name="T25" fmla="*/ 0 h 180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868" h="1800">
                      <a:moveTo>
                        <a:pt x="5" y="1800"/>
                      </a:moveTo>
                      <a:lnTo>
                        <a:pt x="2862" y="1800"/>
                      </a:lnTo>
                      <a:cubicBezTo>
                        <a:pt x="2865" y="1800"/>
                        <a:pt x="2868" y="1798"/>
                        <a:pt x="2868" y="1795"/>
                      </a:cubicBezTo>
                      <a:cubicBezTo>
                        <a:pt x="2868" y="1795"/>
                        <a:pt x="2868" y="1795"/>
                        <a:pt x="2868" y="1795"/>
                      </a:cubicBezTo>
                      <a:lnTo>
                        <a:pt x="2868" y="5"/>
                      </a:lnTo>
                      <a:cubicBezTo>
                        <a:pt x="2868" y="2"/>
                        <a:pt x="2865" y="0"/>
                        <a:pt x="2862" y="0"/>
                      </a:cubicBezTo>
                      <a:cubicBezTo>
                        <a:pt x="2862" y="0"/>
                        <a:pt x="2862" y="0"/>
                        <a:pt x="2862" y="0"/>
                      </a:cubicBezTo>
                      <a:lnTo>
                        <a:pt x="5" y="0"/>
                      </a:lnTo>
                      <a:cubicBezTo>
                        <a:pt x="2" y="0"/>
                        <a:pt x="0" y="2"/>
                        <a:pt x="0" y="5"/>
                      </a:cubicBezTo>
                      <a:lnTo>
                        <a:pt x="0" y="1795"/>
                      </a:lnTo>
                      <a:cubicBezTo>
                        <a:pt x="0" y="1798"/>
                        <a:pt x="2" y="1800"/>
                        <a:pt x="5" y="1800"/>
                      </a:cubicBezTo>
                    </a:path>
                  </a:pathLst>
                </a:custGeom>
                <a:noFill/>
                <a:ln w="0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709" name="Freeform 277"/>
                <p:cNvSpPr>
                  <a:spLocks noEditPoints="1"/>
                </p:cNvSpPr>
                <p:nvPr/>
              </p:nvSpPr>
              <p:spPr bwMode="auto">
                <a:xfrm>
                  <a:off x="3129" y="2678"/>
                  <a:ext cx="177" cy="11"/>
                </a:xfrm>
                <a:custGeom>
                  <a:avLst/>
                  <a:gdLst>
                    <a:gd name="T0" fmla="*/ 0 w 874"/>
                    <a:gd name="T1" fmla="*/ 0 h 55"/>
                    <a:gd name="T2" fmla="*/ 0 w 874"/>
                    <a:gd name="T3" fmla="*/ 0 h 55"/>
                    <a:gd name="T4" fmla="*/ 0 w 874"/>
                    <a:gd name="T5" fmla="*/ 0 h 55"/>
                    <a:gd name="T6" fmla="*/ 0 w 874"/>
                    <a:gd name="T7" fmla="*/ 0 h 55"/>
                    <a:gd name="T8" fmla="*/ 0 w 874"/>
                    <a:gd name="T9" fmla="*/ 0 h 55"/>
                    <a:gd name="T10" fmla="*/ 0 w 874"/>
                    <a:gd name="T11" fmla="*/ 0 h 55"/>
                    <a:gd name="T12" fmla="*/ 0 w 874"/>
                    <a:gd name="T13" fmla="*/ 0 h 55"/>
                    <a:gd name="T14" fmla="*/ 0 w 874"/>
                    <a:gd name="T15" fmla="*/ 0 h 55"/>
                    <a:gd name="T16" fmla="*/ 0 w 874"/>
                    <a:gd name="T17" fmla="*/ 0 h 55"/>
                    <a:gd name="T18" fmla="*/ 0 w 874"/>
                    <a:gd name="T19" fmla="*/ 0 h 55"/>
                    <a:gd name="T20" fmla="*/ 0 w 874"/>
                    <a:gd name="T21" fmla="*/ 0 h 55"/>
                    <a:gd name="T22" fmla="*/ 0 w 874"/>
                    <a:gd name="T23" fmla="*/ 0 h 55"/>
                    <a:gd name="T24" fmla="*/ 0 w 874"/>
                    <a:gd name="T25" fmla="*/ 0 h 55"/>
                    <a:gd name="T26" fmla="*/ 0 w 874"/>
                    <a:gd name="T27" fmla="*/ 0 h 55"/>
                    <a:gd name="T28" fmla="*/ 0 w 874"/>
                    <a:gd name="T29" fmla="*/ 0 h 55"/>
                    <a:gd name="T30" fmla="*/ 0 w 874"/>
                    <a:gd name="T31" fmla="*/ 0 h 55"/>
                    <a:gd name="T32" fmla="*/ 0 w 874"/>
                    <a:gd name="T33" fmla="*/ 0 h 55"/>
                    <a:gd name="T34" fmla="*/ 0 w 874"/>
                    <a:gd name="T35" fmla="*/ 0 h 55"/>
                    <a:gd name="T36" fmla="*/ 0 w 874"/>
                    <a:gd name="T37" fmla="*/ 0 h 5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874" h="55">
                      <a:moveTo>
                        <a:pt x="715" y="55"/>
                      </a:moveTo>
                      <a:lnTo>
                        <a:pt x="874" y="55"/>
                      </a:lnTo>
                      <a:lnTo>
                        <a:pt x="874" y="14"/>
                      </a:lnTo>
                      <a:cubicBezTo>
                        <a:pt x="874" y="6"/>
                        <a:pt x="868" y="0"/>
                        <a:pt x="860" y="0"/>
                      </a:cubicBezTo>
                      <a:cubicBezTo>
                        <a:pt x="860" y="0"/>
                        <a:pt x="860" y="0"/>
                        <a:pt x="860" y="0"/>
                      </a:cubicBezTo>
                      <a:lnTo>
                        <a:pt x="729" y="0"/>
                      </a:lnTo>
                      <a:cubicBezTo>
                        <a:pt x="721" y="0"/>
                        <a:pt x="715" y="6"/>
                        <a:pt x="715" y="14"/>
                      </a:cubicBezTo>
                      <a:lnTo>
                        <a:pt x="715" y="55"/>
                      </a:lnTo>
                      <a:close/>
                      <a:moveTo>
                        <a:pt x="0" y="55"/>
                      </a:moveTo>
                      <a:lnTo>
                        <a:pt x="620" y="55"/>
                      </a:lnTo>
                      <a:lnTo>
                        <a:pt x="620" y="25"/>
                      </a:lnTo>
                      <a:cubicBezTo>
                        <a:pt x="620" y="18"/>
                        <a:pt x="614" y="13"/>
                        <a:pt x="607" y="13"/>
                      </a:cubicBezTo>
                      <a:lnTo>
                        <a:pt x="13" y="13"/>
                      </a:lnTo>
                      <a:cubicBezTo>
                        <a:pt x="6" y="13"/>
                        <a:pt x="0" y="18"/>
                        <a:pt x="0" y="25"/>
                      </a:cubicBez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710" name="Freeform 278"/>
                <p:cNvSpPr>
                  <a:spLocks noEditPoints="1"/>
                </p:cNvSpPr>
                <p:nvPr/>
              </p:nvSpPr>
              <p:spPr bwMode="auto">
                <a:xfrm>
                  <a:off x="3129" y="2678"/>
                  <a:ext cx="177" cy="11"/>
                </a:xfrm>
                <a:custGeom>
                  <a:avLst/>
                  <a:gdLst>
                    <a:gd name="T0" fmla="*/ 0 w 874"/>
                    <a:gd name="T1" fmla="*/ 0 h 55"/>
                    <a:gd name="T2" fmla="*/ 0 w 874"/>
                    <a:gd name="T3" fmla="*/ 0 h 55"/>
                    <a:gd name="T4" fmla="*/ 0 w 874"/>
                    <a:gd name="T5" fmla="*/ 0 h 55"/>
                    <a:gd name="T6" fmla="*/ 0 w 874"/>
                    <a:gd name="T7" fmla="*/ 0 h 55"/>
                    <a:gd name="T8" fmla="*/ 0 w 874"/>
                    <a:gd name="T9" fmla="*/ 0 h 55"/>
                    <a:gd name="T10" fmla="*/ 0 w 874"/>
                    <a:gd name="T11" fmla="*/ 0 h 55"/>
                    <a:gd name="T12" fmla="*/ 0 w 874"/>
                    <a:gd name="T13" fmla="*/ 0 h 55"/>
                    <a:gd name="T14" fmla="*/ 0 w 874"/>
                    <a:gd name="T15" fmla="*/ 0 h 55"/>
                    <a:gd name="T16" fmla="*/ 0 w 874"/>
                    <a:gd name="T17" fmla="*/ 0 h 55"/>
                    <a:gd name="T18" fmla="*/ 0 w 874"/>
                    <a:gd name="T19" fmla="*/ 0 h 55"/>
                    <a:gd name="T20" fmla="*/ 0 w 874"/>
                    <a:gd name="T21" fmla="*/ 0 h 55"/>
                    <a:gd name="T22" fmla="*/ 0 w 874"/>
                    <a:gd name="T23" fmla="*/ 0 h 55"/>
                    <a:gd name="T24" fmla="*/ 0 w 874"/>
                    <a:gd name="T25" fmla="*/ 0 h 55"/>
                    <a:gd name="T26" fmla="*/ 0 w 874"/>
                    <a:gd name="T27" fmla="*/ 0 h 55"/>
                    <a:gd name="T28" fmla="*/ 0 w 874"/>
                    <a:gd name="T29" fmla="*/ 0 h 55"/>
                    <a:gd name="T30" fmla="*/ 0 w 874"/>
                    <a:gd name="T31" fmla="*/ 0 h 55"/>
                    <a:gd name="T32" fmla="*/ 0 w 874"/>
                    <a:gd name="T33" fmla="*/ 0 h 55"/>
                    <a:gd name="T34" fmla="*/ 0 w 874"/>
                    <a:gd name="T35" fmla="*/ 0 h 55"/>
                    <a:gd name="T36" fmla="*/ 0 w 874"/>
                    <a:gd name="T37" fmla="*/ 0 h 5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874" h="55">
                      <a:moveTo>
                        <a:pt x="715" y="55"/>
                      </a:moveTo>
                      <a:lnTo>
                        <a:pt x="874" y="55"/>
                      </a:lnTo>
                      <a:lnTo>
                        <a:pt x="874" y="14"/>
                      </a:lnTo>
                      <a:cubicBezTo>
                        <a:pt x="874" y="6"/>
                        <a:pt x="868" y="0"/>
                        <a:pt x="860" y="0"/>
                      </a:cubicBezTo>
                      <a:cubicBezTo>
                        <a:pt x="860" y="0"/>
                        <a:pt x="860" y="0"/>
                        <a:pt x="860" y="0"/>
                      </a:cubicBezTo>
                      <a:lnTo>
                        <a:pt x="729" y="0"/>
                      </a:lnTo>
                      <a:cubicBezTo>
                        <a:pt x="721" y="0"/>
                        <a:pt x="715" y="6"/>
                        <a:pt x="715" y="14"/>
                      </a:cubicBezTo>
                      <a:lnTo>
                        <a:pt x="715" y="55"/>
                      </a:lnTo>
                      <a:close/>
                      <a:moveTo>
                        <a:pt x="0" y="55"/>
                      </a:moveTo>
                      <a:lnTo>
                        <a:pt x="620" y="55"/>
                      </a:lnTo>
                      <a:lnTo>
                        <a:pt x="620" y="25"/>
                      </a:lnTo>
                      <a:cubicBezTo>
                        <a:pt x="620" y="18"/>
                        <a:pt x="614" y="13"/>
                        <a:pt x="607" y="13"/>
                      </a:cubicBezTo>
                      <a:lnTo>
                        <a:pt x="13" y="13"/>
                      </a:lnTo>
                      <a:cubicBezTo>
                        <a:pt x="6" y="13"/>
                        <a:pt x="0" y="18"/>
                        <a:pt x="0" y="25"/>
                      </a:cubicBezTo>
                      <a:lnTo>
                        <a:pt x="0" y="55"/>
                      </a:lnTo>
                      <a:close/>
                    </a:path>
                  </a:pathLst>
                </a:custGeom>
                <a:noFill/>
                <a:ln w="0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711" name="Freeform 279"/>
                <p:cNvSpPr>
                  <a:spLocks noEditPoints="1"/>
                </p:cNvSpPr>
                <p:nvPr/>
              </p:nvSpPr>
              <p:spPr bwMode="auto">
                <a:xfrm>
                  <a:off x="3130" y="2679"/>
                  <a:ext cx="175" cy="10"/>
                </a:xfrm>
                <a:custGeom>
                  <a:avLst/>
                  <a:gdLst>
                    <a:gd name="T0" fmla="*/ 0 w 861"/>
                    <a:gd name="T1" fmla="*/ 0 h 49"/>
                    <a:gd name="T2" fmla="*/ 0 w 861"/>
                    <a:gd name="T3" fmla="*/ 0 h 49"/>
                    <a:gd name="T4" fmla="*/ 0 w 861"/>
                    <a:gd name="T5" fmla="*/ 0 h 49"/>
                    <a:gd name="T6" fmla="*/ 0 w 861"/>
                    <a:gd name="T7" fmla="*/ 0 h 49"/>
                    <a:gd name="T8" fmla="*/ 0 w 861"/>
                    <a:gd name="T9" fmla="*/ 0 h 49"/>
                    <a:gd name="T10" fmla="*/ 0 w 861"/>
                    <a:gd name="T11" fmla="*/ 0 h 49"/>
                    <a:gd name="T12" fmla="*/ 0 w 861"/>
                    <a:gd name="T13" fmla="*/ 0 h 49"/>
                    <a:gd name="T14" fmla="*/ 0 w 861"/>
                    <a:gd name="T15" fmla="*/ 0 h 49"/>
                    <a:gd name="T16" fmla="*/ 0 w 861"/>
                    <a:gd name="T17" fmla="*/ 0 h 49"/>
                    <a:gd name="T18" fmla="*/ 0 w 861"/>
                    <a:gd name="T19" fmla="*/ 0 h 49"/>
                    <a:gd name="T20" fmla="*/ 0 w 861"/>
                    <a:gd name="T21" fmla="*/ 0 h 49"/>
                    <a:gd name="T22" fmla="*/ 0 w 861"/>
                    <a:gd name="T23" fmla="*/ 0 h 49"/>
                    <a:gd name="T24" fmla="*/ 0 w 861"/>
                    <a:gd name="T25" fmla="*/ 0 h 49"/>
                    <a:gd name="T26" fmla="*/ 0 w 861"/>
                    <a:gd name="T27" fmla="*/ 0 h 49"/>
                    <a:gd name="T28" fmla="*/ 0 w 861"/>
                    <a:gd name="T29" fmla="*/ 0 h 49"/>
                    <a:gd name="T30" fmla="*/ 0 w 861"/>
                    <a:gd name="T31" fmla="*/ 0 h 49"/>
                    <a:gd name="T32" fmla="*/ 0 w 861"/>
                    <a:gd name="T33" fmla="*/ 0 h 49"/>
                    <a:gd name="T34" fmla="*/ 0 w 861"/>
                    <a:gd name="T35" fmla="*/ 0 h 49"/>
                    <a:gd name="T36" fmla="*/ 0 w 861"/>
                    <a:gd name="T37" fmla="*/ 0 h 49"/>
                    <a:gd name="T38" fmla="*/ 0 w 861"/>
                    <a:gd name="T39" fmla="*/ 0 h 49"/>
                    <a:gd name="T40" fmla="*/ 0 w 861"/>
                    <a:gd name="T41" fmla="*/ 0 h 49"/>
                    <a:gd name="T42" fmla="*/ 0 w 861"/>
                    <a:gd name="T43" fmla="*/ 0 h 49"/>
                    <a:gd name="T44" fmla="*/ 0 w 861"/>
                    <a:gd name="T45" fmla="*/ 0 h 49"/>
                    <a:gd name="T46" fmla="*/ 0 w 861"/>
                    <a:gd name="T47" fmla="*/ 0 h 49"/>
                    <a:gd name="T48" fmla="*/ 0 w 861"/>
                    <a:gd name="T49" fmla="*/ 0 h 49"/>
                    <a:gd name="T50" fmla="*/ 0 w 861"/>
                    <a:gd name="T51" fmla="*/ 0 h 49"/>
                    <a:gd name="T52" fmla="*/ 0 w 861"/>
                    <a:gd name="T53" fmla="*/ 0 h 49"/>
                    <a:gd name="T54" fmla="*/ 0 w 861"/>
                    <a:gd name="T55" fmla="*/ 0 h 4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861" h="49">
                      <a:moveTo>
                        <a:pt x="714" y="49"/>
                      </a:moveTo>
                      <a:lnTo>
                        <a:pt x="861" y="49"/>
                      </a:lnTo>
                      <a:lnTo>
                        <a:pt x="861" y="9"/>
                      </a:lnTo>
                      <a:cubicBezTo>
                        <a:pt x="861" y="4"/>
                        <a:pt x="857" y="0"/>
                        <a:pt x="852" y="0"/>
                      </a:cubicBezTo>
                      <a:cubicBezTo>
                        <a:pt x="852" y="0"/>
                        <a:pt x="852" y="0"/>
                        <a:pt x="852" y="0"/>
                      </a:cubicBezTo>
                      <a:lnTo>
                        <a:pt x="723" y="0"/>
                      </a:lnTo>
                      <a:cubicBezTo>
                        <a:pt x="718" y="0"/>
                        <a:pt x="714" y="4"/>
                        <a:pt x="714" y="9"/>
                      </a:cubicBezTo>
                      <a:lnTo>
                        <a:pt x="714" y="49"/>
                      </a:lnTo>
                      <a:close/>
                      <a:moveTo>
                        <a:pt x="408" y="49"/>
                      </a:moveTo>
                      <a:lnTo>
                        <a:pt x="606" y="49"/>
                      </a:lnTo>
                      <a:lnTo>
                        <a:pt x="606" y="19"/>
                      </a:lnTo>
                      <a:cubicBezTo>
                        <a:pt x="606" y="16"/>
                        <a:pt x="604" y="13"/>
                        <a:pt x="600" y="13"/>
                      </a:cubicBezTo>
                      <a:lnTo>
                        <a:pt x="408" y="13"/>
                      </a:lnTo>
                      <a:lnTo>
                        <a:pt x="408" y="49"/>
                      </a:lnTo>
                      <a:close/>
                      <a:moveTo>
                        <a:pt x="402" y="13"/>
                      </a:moveTo>
                      <a:lnTo>
                        <a:pt x="204" y="13"/>
                      </a:lnTo>
                      <a:lnTo>
                        <a:pt x="204" y="49"/>
                      </a:lnTo>
                      <a:lnTo>
                        <a:pt x="402" y="49"/>
                      </a:lnTo>
                      <a:lnTo>
                        <a:pt x="402" y="13"/>
                      </a:lnTo>
                      <a:close/>
                      <a:moveTo>
                        <a:pt x="198" y="13"/>
                      </a:moveTo>
                      <a:lnTo>
                        <a:pt x="6" y="13"/>
                      </a:lnTo>
                      <a:cubicBezTo>
                        <a:pt x="2" y="13"/>
                        <a:pt x="0" y="16"/>
                        <a:pt x="0" y="19"/>
                      </a:cubicBezTo>
                      <a:lnTo>
                        <a:pt x="0" y="49"/>
                      </a:lnTo>
                      <a:lnTo>
                        <a:pt x="198" y="49"/>
                      </a:lnTo>
                      <a:lnTo>
                        <a:pt x="198" y="13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712" name="Freeform 280"/>
                <p:cNvSpPr>
                  <a:spLocks noEditPoints="1"/>
                </p:cNvSpPr>
                <p:nvPr/>
              </p:nvSpPr>
              <p:spPr bwMode="auto">
                <a:xfrm>
                  <a:off x="3130" y="2679"/>
                  <a:ext cx="175" cy="10"/>
                </a:xfrm>
                <a:custGeom>
                  <a:avLst/>
                  <a:gdLst>
                    <a:gd name="T0" fmla="*/ 0 w 861"/>
                    <a:gd name="T1" fmla="*/ 0 h 49"/>
                    <a:gd name="T2" fmla="*/ 0 w 861"/>
                    <a:gd name="T3" fmla="*/ 0 h 49"/>
                    <a:gd name="T4" fmla="*/ 0 w 861"/>
                    <a:gd name="T5" fmla="*/ 0 h 49"/>
                    <a:gd name="T6" fmla="*/ 0 w 861"/>
                    <a:gd name="T7" fmla="*/ 0 h 49"/>
                    <a:gd name="T8" fmla="*/ 0 w 861"/>
                    <a:gd name="T9" fmla="*/ 0 h 49"/>
                    <a:gd name="T10" fmla="*/ 0 w 861"/>
                    <a:gd name="T11" fmla="*/ 0 h 49"/>
                    <a:gd name="T12" fmla="*/ 0 w 861"/>
                    <a:gd name="T13" fmla="*/ 0 h 49"/>
                    <a:gd name="T14" fmla="*/ 0 w 861"/>
                    <a:gd name="T15" fmla="*/ 0 h 49"/>
                    <a:gd name="T16" fmla="*/ 0 w 861"/>
                    <a:gd name="T17" fmla="*/ 0 h 49"/>
                    <a:gd name="T18" fmla="*/ 0 w 861"/>
                    <a:gd name="T19" fmla="*/ 0 h 49"/>
                    <a:gd name="T20" fmla="*/ 0 w 861"/>
                    <a:gd name="T21" fmla="*/ 0 h 49"/>
                    <a:gd name="T22" fmla="*/ 0 w 861"/>
                    <a:gd name="T23" fmla="*/ 0 h 49"/>
                    <a:gd name="T24" fmla="*/ 0 w 861"/>
                    <a:gd name="T25" fmla="*/ 0 h 49"/>
                    <a:gd name="T26" fmla="*/ 0 w 861"/>
                    <a:gd name="T27" fmla="*/ 0 h 49"/>
                    <a:gd name="T28" fmla="*/ 0 w 861"/>
                    <a:gd name="T29" fmla="*/ 0 h 49"/>
                    <a:gd name="T30" fmla="*/ 0 w 861"/>
                    <a:gd name="T31" fmla="*/ 0 h 49"/>
                    <a:gd name="T32" fmla="*/ 0 w 861"/>
                    <a:gd name="T33" fmla="*/ 0 h 49"/>
                    <a:gd name="T34" fmla="*/ 0 w 861"/>
                    <a:gd name="T35" fmla="*/ 0 h 49"/>
                    <a:gd name="T36" fmla="*/ 0 w 861"/>
                    <a:gd name="T37" fmla="*/ 0 h 49"/>
                    <a:gd name="T38" fmla="*/ 0 w 861"/>
                    <a:gd name="T39" fmla="*/ 0 h 49"/>
                    <a:gd name="T40" fmla="*/ 0 w 861"/>
                    <a:gd name="T41" fmla="*/ 0 h 49"/>
                    <a:gd name="T42" fmla="*/ 0 w 861"/>
                    <a:gd name="T43" fmla="*/ 0 h 49"/>
                    <a:gd name="T44" fmla="*/ 0 w 861"/>
                    <a:gd name="T45" fmla="*/ 0 h 49"/>
                    <a:gd name="T46" fmla="*/ 0 w 861"/>
                    <a:gd name="T47" fmla="*/ 0 h 49"/>
                    <a:gd name="T48" fmla="*/ 0 w 861"/>
                    <a:gd name="T49" fmla="*/ 0 h 49"/>
                    <a:gd name="T50" fmla="*/ 0 w 861"/>
                    <a:gd name="T51" fmla="*/ 0 h 49"/>
                    <a:gd name="T52" fmla="*/ 0 w 861"/>
                    <a:gd name="T53" fmla="*/ 0 h 49"/>
                    <a:gd name="T54" fmla="*/ 0 w 861"/>
                    <a:gd name="T55" fmla="*/ 0 h 4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861" h="49">
                      <a:moveTo>
                        <a:pt x="714" y="49"/>
                      </a:moveTo>
                      <a:lnTo>
                        <a:pt x="861" y="49"/>
                      </a:lnTo>
                      <a:lnTo>
                        <a:pt x="861" y="9"/>
                      </a:lnTo>
                      <a:cubicBezTo>
                        <a:pt x="861" y="4"/>
                        <a:pt x="857" y="0"/>
                        <a:pt x="852" y="0"/>
                      </a:cubicBezTo>
                      <a:cubicBezTo>
                        <a:pt x="852" y="0"/>
                        <a:pt x="852" y="0"/>
                        <a:pt x="852" y="0"/>
                      </a:cubicBezTo>
                      <a:lnTo>
                        <a:pt x="723" y="0"/>
                      </a:lnTo>
                      <a:cubicBezTo>
                        <a:pt x="718" y="0"/>
                        <a:pt x="714" y="4"/>
                        <a:pt x="714" y="9"/>
                      </a:cubicBezTo>
                      <a:lnTo>
                        <a:pt x="714" y="49"/>
                      </a:lnTo>
                      <a:close/>
                      <a:moveTo>
                        <a:pt x="408" y="49"/>
                      </a:moveTo>
                      <a:lnTo>
                        <a:pt x="606" y="49"/>
                      </a:lnTo>
                      <a:lnTo>
                        <a:pt x="606" y="19"/>
                      </a:lnTo>
                      <a:cubicBezTo>
                        <a:pt x="606" y="16"/>
                        <a:pt x="604" y="13"/>
                        <a:pt x="600" y="13"/>
                      </a:cubicBezTo>
                      <a:lnTo>
                        <a:pt x="408" y="13"/>
                      </a:lnTo>
                      <a:lnTo>
                        <a:pt x="408" y="49"/>
                      </a:lnTo>
                      <a:close/>
                      <a:moveTo>
                        <a:pt x="402" y="13"/>
                      </a:moveTo>
                      <a:lnTo>
                        <a:pt x="204" y="13"/>
                      </a:lnTo>
                      <a:lnTo>
                        <a:pt x="204" y="49"/>
                      </a:lnTo>
                      <a:lnTo>
                        <a:pt x="402" y="49"/>
                      </a:lnTo>
                      <a:lnTo>
                        <a:pt x="402" y="13"/>
                      </a:lnTo>
                      <a:close/>
                      <a:moveTo>
                        <a:pt x="198" y="13"/>
                      </a:moveTo>
                      <a:lnTo>
                        <a:pt x="6" y="13"/>
                      </a:lnTo>
                      <a:cubicBezTo>
                        <a:pt x="2" y="13"/>
                        <a:pt x="0" y="16"/>
                        <a:pt x="0" y="19"/>
                      </a:cubicBezTo>
                      <a:lnTo>
                        <a:pt x="0" y="49"/>
                      </a:lnTo>
                      <a:lnTo>
                        <a:pt x="198" y="49"/>
                      </a:lnTo>
                      <a:lnTo>
                        <a:pt x="198" y="13"/>
                      </a:lnTo>
                      <a:close/>
                    </a:path>
                  </a:pathLst>
                </a:custGeom>
                <a:noFill/>
                <a:ln w="0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713" name="Freeform 281"/>
                <p:cNvSpPr>
                  <a:spLocks noEditPoints="1"/>
                </p:cNvSpPr>
                <p:nvPr/>
              </p:nvSpPr>
              <p:spPr bwMode="auto">
                <a:xfrm>
                  <a:off x="3147" y="2681"/>
                  <a:ext cx="145" cy="7"/>
                </a:xfrm>
                <a:custGeom>
                  <a:avLst/>
                  <a:gdLst>
                    <a:gd name="T0" fmla="*/ 0 w 716"/>
                    <a:gd name="T1" fmla="*/ 0 h 32"/>
                    <a:gd name="T2" fmla="*/ 0 w 716"/>
                    <a:gd name="T3" fmla="*/ 0 h 32"/>
                    <a:gd name="T4" fmla="*/ 0 w 716"/>
                    <a:gd name="T5" fmla="*/ 0 h 32"/>
                    <a:gd name="T6" fmla="*/ 0 w 716"/>
                    <a:gd name="T7" fmla="*/ 0 h 32"/>
                    <a:gd name="T8" fmla="*/ 0 w 716"/>
                    <a:gd name="T9" fmla="*/ 0 h 32"/>
                    <a:gd name="T10" fmla="*/ 0 w 716"/>
                    <a:gd name="T11" fmla="*/ 0 h 32"/>
                    <a:gd name="T12" fmla="*/ 0 w 716"/>
                    <a:gd name="T13" fmla="*/ 0 h 32"/>
                    <a:gd name="T14" fmla="*/ 0 w 716"/>
                    <a:gd name="T15" fmla="*/ 0 h 32"/>
                    <a:gd name="T16" fmla="*/ 0 w 716"/>
                    <a:gd name="T17" fmla="*/ 0 h 32"/>
                    <a:gd name="T18" fmla="*/ 0 w 716"/>
                    <a:gd name="T19" fmla="*/ 0 h 32"/>
                    <a:gd name="T20" fmla="*/ 0 w 716"/>
                    <a:gd name="T21" fmla="*/ 0 h 32"/>
                    <a:gd name="T22" fmla="*/ 0 w 716"/>
                    <a:gd name="T23" fmla="*/ 0 h 32"/>
                    <a:gd name="T24" fmla="*/ 0 w 716"/>
                    <a:gd name="T25" fmla="*/ 0 h 32"/>
                    <a:gd name="T26" fmla="*/ 0 w 716"/>
                    <a:gd name="T27" fmla="*/ 0 h 32"/>
                    <a:gd name="T28" fmla="*/ 0 w 716"/>
                    <a:gd name="T29" fmla="*/ 0 h 32"/>
                    <a:gd name="T30" fmla="*/ 0 w 716"/>
                    <a:gd name="T31" fmla="*/ 0 h 32"/>
                    <a:gd name="T32" fmla="*/ 0 w 716"/>
                    <a:gd name="T33" fmla="*/ 0 h 32"/>
                    <a:gd name="T34" fmla="*/ 0 w 716"/>
                    <a:gd name="T35" fmla="*/ 0 h 32"/>
                    <a:gd name="T36" fmla="*/ 0 w 716"/>
                    <a:gd name="T37" fmla="*/ 0 h 32"/>
                    <a:gd name="T38" fmla="*/ 0 w 716"/>
                    <a:gd name="T39" fmla="*/ 0 h 32"/>
                    <a:gd name="T40" fmla="*/ 0 w 716"/>
                    <a:gd name="T41" fmla="*/ 0 h 32"/>
                    <a:gd name="T42" fmla="*/ 0 w 716"/>
                    <a:gd name="T43" fmla="*/ 0 h 32"/>
                    <a:gd name="T44" fmla="*/ 0 w 716"/>
                    <a:gd name="T45" fmla="*/ 0 h 32"/>
                    <a:gd name="T46" fmla="*/ 0 w 716"/>
                    <a:gd name="T47" fmla="*/ 0 h 32"/>
                    <a:gd name="T48" fmla="*/ 0 w 716"/>
                    <a:gd name="T49" fmla="*/ 0 h 32"/>
                    <a:gd name="T50" fmla="*/ 0 w 716"/>
                    <a:gd name="T51" fmla="*/ 0 h 32"/>
                    <a:gd name="T52" fmla="*/ 0 w 716"/>
                    <a:gd name="T53" fmla="*/ 0 h 32"/>
                    <a:gd name="T54" fmla="*/ 0 w 716"/>
                    <a:gd name="T55" fmla="*/ 0 h 32"/>
                    <a:gd name="T56" fmla="*/ 0 w 716"/>
                    <a:gd name="T57" fmla="*/ 0 h 32"/>
                    <a:gd name="T58" fmla="*/ 0 w 716"/>
                    <a:gd name="T59" fmla="*/ 0 h 32"/>
                    <a:gd name="T60" fmla="*/ 0 w 716"/>
                    <a:gd name="T61" fmla="*/ 0 h 32"/>
                    <a:gd name="T62" fmla="*/ 0 w 716"/>
                    <a:gd name="T63" fmla="*/ 0 h 32"/>
                    <a:gd name="T64" fmla="*/ 0 w 716"/>
                    <a:gd name="T65" fmla="*/ 0 h 3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716" h="32">
                      <a:moveTo>
                        <a:pt x="708" y="7"/>
                      </a:moveTo>
                      <a:cubicBezTo>
                        <a:pt x="712" y="9"/>
                        <a:pt x="714" y="15"/>
                        <a:pt x="711" y="19"/>
                      </a:cubicBezTo>
                      <a:cubicBezTo>
                        <a:pt x="708" y="24"/>
                        <a:pt x="702" y="25"/>
                        <a:pt x="698" y="22"/>
                      </a:cubicBezTo>
                      <a:cubicBezTo>
                        <a:pt x="693" y="19"/>
                        <a:pt x="692" y="13"/>
                        <a:pt x="695" y="9"/>
                      </a:cubicBezTo>
                      <a:cubicBezTo>
                        <a:pt x="696" y="8"/>
                        <a:pt x="697" y="7"/>
                        <a:pt x="698" y="7"/>
                      </a:cubicBezTo>
                      <a:lnTo>
                        <a:pt x="696" y="5"/>
                      </a:lnTo>
                      <a:cubicBezTo>
                        <a:pt x="691" y="9"/>
                        <a:pt x="690" y="16"/>
                        <a:pt x="693" y="21"/>
                      </a:cubicBezTo>
                      <a:cubicBezTo>
                        <a:pt x="697" y="26"/>
                        <a:pt x="705" y="27"/>
                        <a:pt x="710" y="24"/>
                      </a:cubicBezTo>
                      <a:cubicBezTo>
                        <a:pt x="715" y="20"/>
                        <a:pt x="716" y="13"/>
                        <a:pt x="712" y="8"/>
                      </a:cubicBezTo>
                      <a:cubicBezTo>
                        <a:pt x="712" y="7"/>
                        <a:pt x="711" y="6"/>
                        <a:pt x="710" y="5"/>
                      </a:cubicBezTo>
                      <a:lnTo>
                        <a:pt x="708" y="7"/>
                      </a:lnTo>
                      <a:close/>
                      <a:moveTo>
                        <a:pt x="702" y="12"/>
                      </a:moveTo>
                      <a:lnTo>
                        <a:pt x="704" y="12"/>
                      </a:lnTo>
                      <a:lnTo>
                        <a:pt x="704" y="0"/>
                      </a:lnTo>
                      <a:lnTo>
                        <a:pt x="702" y="0"/>
                      </a:lnTo>
                      <a:lnTo>
                        <a:pt x="702" y="12"/>
                      </a:lnTo>
                      <a:close/>
                      <a:moveTo>
                        <a:pt x="425" y="22"/>
                      </a:moveTo>
                      <a:lnTo>
                        <a:pt x="432" y="22"/>
                      </a:lnTo>
                      <a:lnTo>
                        <a:pt x="432" y="19"/>
                      </a:lnTo>
                      <a:lnTo>
                        <a:pt x="425" y="19"/>
                      </a:lnTo>
                      <a:lnTo>
                        <a:pt x="425" y="11"/>
                      </a:lnTo>
                      <a:lnTo>
                        <a:pt x="422" y="11"/>
                      </a:lnTo>
                      <a:lnTo>
                        <a:pt x="422" y="19"/>
                      </a:lnTo>
                      <a:lnTo>
                        <a:pt x="414" y="19"/>
                      </a:lnTo>
                      <a:lnTo>
                        <a:pt x="414" y="22"/>
                      </a:lnTo>
                      <a:lnTo>
                        <a:pt x="422" y="22"/>
                      </a:lnTo>
                      <a:lnTo>
                        <a:pt x="422" y="29"/>
                      </a:lnTo>
                      <a:lnTo>
                        <a:pt x="425" y="29"/>
                      </a:lnTo>
                      <a:lnTo>
                        <a:pt x="425" y="22"/>
                      </a:lnTo>
                      <a:close/>
                      <a:moveTo>
                        <a:pt x="210" y="22"/>
                      </a:moveTo>
                      <a:lnTo>
                        <a:pt x="228" y="22"/>
                      </a:lnTo>
                      <a:lnTo>
                        <a:pt x="228" y="19"/>
                      </a:lnTo>
                      <a:lnTo>
                        <a:pt x="210" y="19"/>
                      </a:lnTo>
                      <a:lnTo>
                        <a:pt x="210" y="22"/>
                      </a:lnTo>
                      <a:close/>
                      <a:moveTo>
                        <a:pt x="26" y="15"/>
                      </a:moveTo>
                      <a:lnTo>
                        <a:pt x="26" y="9"/>
                      </a:lnTo>
                      <a:lnTo>
                        <a:pt x="0" y="9"/>
                      </a:lnTo>
                      <a:lnTo>
                        <a:pt x="0" y="32"/>
                      </a:lnTo>
                      <a:lnTo>
                        <a:pt x="26" y="32"/>
                      </a:lnTo>
                      <a:lnTo>
                        <a:pt x="26" y="25"/>
                      </a:lnTo>
                      <a:lnTo>
                        <a:pt x="23" y="24"/>
                      </a:lnTo>
                      <a:lnTo>
                        <a:pt x="23" y="29"/>
                      </a:lnTo>
                      <a:lnTo>
                        <a:pt x="2" y="29"/>
                      </a:lnTo>
                      <a:lnTo>
                        <a:pt x="2" y="11"/>
                      </a:lnTo>
                      <a:lnTo>
                        <a:pt x="23" y="11"/>
                      </a:lnTo>
                      <a:lnTo>
                        <a:pt x="23" y="16"/>
                      </a:lnTo>
                      <a:lnTo>
                        <a:pt x="26" y="15"/>
                      </a:lnTo>
                      <a:close/>
                      <a:moveTo>
                        <a:pt x="4" y="27"/>
                      </a:moveTo>
                      <a:lnTo>
                        <a:pt x="16" y="27"/>
                      </a:lnTo>
                      <a:lnTo>
                        <a:pt x="16" y="24"/>
                      </a:lnTo>
                      <a:lnTo>
                        <a:pt x="4" y="24"/>
                      </a:lnTo>
                      <a:lnTo>
                        <a:pt x="4" y="27"/>
                      </a:lnTo>
                      <a:close/>
                      <a:moveTo>
                        <a:pt x="4" y="23"/>
                      </a:moveTo>
                      <a:lnTo>
                        <a:pt x="16" y="23"/>
                      </a:lnTo>
                      <a:lnTo>
                        <a:pt x="16" y="17"/>
                      </a:lnTo>
                      <a:lnTo>
                        <a:pt x="4" y="17"/>
                      </a:lnTo>
                      <a:lnTo>
                        <a:pt x="4" y="23"/>
                      </a:lnTo>
                      <a:close/>
                      <a:moveTo>
                        <a:pt x="4" y="16"/>
                      </a:moveTo>
                      <a:lnTo>
                        <a:pt x="16" y="16"/>
                      </a:lnTo>
                      <a:lnTo>
                        <a:pt x="16" y="13"/>
                      </a:lnTo>
                      <a:lnTo>
                        <a:pt x="4" y="13"/>
                      </a:lnTo>
                      <a:lnTo>
                        <a:pt x="4" y="16"/>
                      </a:lnTo>
                      <a:close/>
                      <a:moveTo>
                        <a:pt x="29" y="14"/>
                      </a:moveTo>
                      <a:lnTo>
                        <a:pt x="19" y="20"/>
                      </a:lnTo>
                      <a:lnTo>
                        <a:pt x="29" y="26"/>
                      </a:lnTo>
                      <a:lnTo>
                        <a:pt x="29" y="14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714" name="Oval 282"/>
                <p:cNvSpPr>
                  <a:spLocks noChangeArrowheads="1"/>
                </p:cNvSpPr>
                <p:nvPr/>
              </p:nvSpPr>
              <p:spPr bwMode="auto">
                <a:xfrm>
                  <a:off x="3263" y="2684"/>
                  <a:ext cx="2" cy="2"/>
                </a:xfrm>
                <a:prstGeom prst="ellipse">
                  <a:avLst/>
                </a:prstGeom>
                <a:noFill/>
                <a:ln w="0" cap="rnd">
                  <a:solidFill>
                    <a:srgbClr val="1A1A1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5" name="Rectangle 283"/>
                <p:cNvSpPr>
                  <a:spLocks noChangeArrowheads="1"/>
                </p:cNvSpPr>
                <p:nvPr/>
              </p:nvSpPr>
              <p:spPr bwMode="auto">
                <a:xfrm>
                  <a:off x="3209" y="2686"/>
                  <a:ext cx="0" cy="1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fi-FI" altLang="en-US" sz="15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6" name="Rectangle 284"/>
                <p:cNvSpPr>
                  <a:spLocks noChangeArrowheads="1"/>
                </p:cNvSpPr>
                <p:nvPr/>
              </p:nvSpPr>
              <p:spPr bwMode="auto">
                <a:xfrm>
                  <a:off x="3251" y="2686"/>
                  <a:ext cx="0" cy="1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fi-FI" altLang="en-US" sz="15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7" name="Rectangle 285"/>
                <p:cNvSpPr>
                  <a:spLocks noChangeArrowheads="1"/>
                </p:cNvSpPr>
                <p:nvPr/>
              </p:nvSpPr>
              <p:spPr bwMode="auto">
                <a:xfrm>
                  <a:off x="2723" y="2677"/>
                  <a:ext cx="14" cy="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r>
                    <a:rPr lang="fi-FI" altLang="en-US" sz="100">
                      <a:solidFill>
                        <a:srgbClr val="FFFFFF"/>
                      </a:solidFill>
                    </a:rPr>
                    <a:t>HP</a:t>
                  </a:r>
                  <a:endParaRPr lang="fi-FI" altLang="en-US" sz="15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8" name="Rectangle 286"/>
                <p:cNvSpPr>
                  <a:spLocks noChangeArrowheads="1"/>
                </p:cNvSpPr>
                <p:nvPr/>
              </p:nvSpPr>
              <p:spPr bwMode="auto">
                <a:xfrm>
                  <a:off x="2732" y="2677"/>
                  <a:ext cx="33" cy="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r>
                    <a:rPr lang="fi-FI" altLang="en-US" sz="100">
                      <a:solidFill>
                        <a:srgbClr val="FFFFFF"/>
                      </a:solidFill>
                    </a:rPr>
                    <a:t>L2245w</a:t>
                  </a:r>
                  <a:endParaRPr lang="fi-FI" altLang="en-US" sz="15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9" name="Freeform 287"/>
                <p:cNvSpPr>
                  <a:spLocks/>
                </p:cNvSpPr>
                <p:nvPr/>
              </p:nvSpPr>
              <p:spPr bwMode="auto">
                <a:xfrm>
                  <a:off x="3006" y="2277"/>
                  <a:ext cx="18" cy="12"/>
                </a:xfrm>
                <a:custGeom>
                  <a:avLst/>
                  <a:gdLst>
                    <a:gd name="T0" fmla="*/ 0 w 90"/>
                    <a:gd name="T1" fmla="*/ 0 h 58"/>
                    <a:gd name="T2" fmla="*/ 0 w 90"/>
                    <a:gd name="T3" fmla="*/ 0 h 58"/>
                    <a:gd name="T4" fmla="*/ 0 w 90"/>
                    <a:gd name="T5" fmla="*/ 0 h 58"/>
                    <a:gd name="T6" fmla="*/ 0 w 90"/>
                    <a:gd name="T7" fmla="*/ 0 h 58"/>
                    <a:gd name="T8" fmla="*/ 0 w 90"/>
                    <a:gd name="T9" fmla="*/ 0 h 58"/>
                    <a:gd name="T10" fmla="*/ 0 w 90"/>
                    <a:gd name="T11" fmla="*/ 0 h 58"/>
                    <a:gd name="T12" fmla="*/ 0 w 90"/>
                    <a:gd name="T13" fmla="*/ 0 h 58"/>
                    <a:gd name="T14" fmla="*/ 0 w 90"/>
                    <a:gd name="T15" fmla="*/ 0 h 58"/>
                    <a:gd name="T16" fmla="*/ 0 w 90"/>
                    <a:gd name="T17" fmla="*/ 0 h 58"/>
                    <a:gd name="T18" fmla="*/ 0 w 90"/>
                    <a:gd name="T19" fmla="*/ 0 h 58"/>
                    <a:gd name="T20" fmla="*/ 0 w 90"/>
                    <a:gd name="T21" fmla="*/ 0 h 58"/>
                    <a:gd name="T22" fmla="*/ 0 w 90"/>
                    <a:gd name="T23" fmla="*/ 0 h 58"/>
                    <a:gd name="T24" fmla="*/ 0 w 90"/>
                    <a:gd name="T25" fmla="*/ 0 h 58"/>
                    <a:gd name="T26" fmla="*/ 0 w 90"/>
                    <a:gd name="T27" fmla="*/ 0 h 5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90" h="58">
                      <a:moveTo>
                        <a:pt x="12" y="0"/>
                      </a:moveTo>
                      <a:lnTo>
                        <a:pt x="6" y="0"/>
                      </a:lnTo>
                      <a:cubicBezTo>
                        <a:pt x="5" y="0"/>
                        <a:pt x="3" y="1"/>
                        <a:pt x="2" y="2"/>
                      </a:cubicBezTo>
                      <a:cubicBezTo>
                        <a:pt x="1" y="3"/>
                        <a:pt x="0" y="5"/>
                        <a:pt x="0" y="6"/>
                      </a:cubicBezTo>
                      <a:lnTo>
                        <a:pt x="0" y="49"/>
                      </a:lnTo>
                      <a:cubicBezTo>
                        <a:pt x="0" y="52"/>
                        <a:pt x="0" y="54"/>
                        <a:pt x="2" y="55"/>
                      </a:cubicBezTo>
                      <a:cubicBezTo>
                        <a:pt x="3" y="57"/>
                        <a:pt x="5" y="58"/>
                        <a:pt x="7" y="58"/>
                      </a:cubicBezTo>
                      <a:lnTo>
                        <a:pt x="83" y="58"/>
                      </a:lnTo>
                      <a:cubicBezTo>
                        <a:pt x="84" y="58"/>
                        <a:pt x="86" y="57"/>
                        <a:pt x="87" y="56"/>
                      </a:cubicBezTo>
                      <a:cubicBezTo>
                        <a:pt x="89" y="55"/>
                        <a:pt x="89" y="53"/>
                        <a:pt x="90" y="51"/>
                      </a:cubicBezTo>
                      <a:lnTo>
                        <a:pt x="90" y="8"/>
                      </a:lnTo>
                      <a:cubicBezTo>
                        <a:pt x="90" y="6"/>
                        <a:pt x="89" y="4"/>
                        <a:pt x="88" y="2"/>
                      </a:cubicBezTo>
                      <a:cubicBezTo>
                        <a:pt x="86" y="1"/>
                        <a:pt x="84" y="0"/>
                        <a:pt x="82" y="0"/>
                      </a:cubicBez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720" name="Freeform 288"/>
                <p:cNvSpPr>
                  <a:spLocks/>
                </p:cNvSpPr>
                <p:nvPr/>
              </p:nvSpPr>
              <p:spPr bwMode="auto">
                <a:xfrm>
                  <a:off x="3006" y="2277"/>
                  <a:ext cx="18" cy="12"/>
                </a:xfrm>
                <a:custGeom>
                  <a:avLst/>
                  <a:gdLst>
                    <a:gd name="T0" fmla="*/ 0 w 90"/>
                    <a:gd name="T1" fmla="*/ 0 h 58"/>
                    <a:gd name="T2" fmla="*/ 0 w 90"/>
                    <a:gd name="T3" fmla="*/ 0 h 58"/>
                    <a:gd name="T4" fmla="*/ 0 w 90"/>
                    <a:gd name="T5" fmla="*/ 0 h 58"/>
                    <a:gd name="T6" fmla="*/ 0 w 90"/>
                    <a:gd name="T7" fmla="*/ 0 h 58"/>
                    <a:gd name="T8" fmla="*/ 0 w 90"/>
                    <a:gd name="T9" fmla="*/ 0 h 58"/>
                    <a:gd name="T10" fmla="*/ 0 w 90"/>
                    <a:gd name="T11" fmla="*/ 0 h 58"/>
                    <a:gd name="T12" fmla="*/ 0 w 90"/>
                    <a:gd name="T13" fmla="*/ 0 h 58"/>
                    <a:gd name="T14" fmla="*/ 0 w 90"/>
                    <a:gd name="T15" fmla="*/ 0 h 58"/>
                    <a:gd name="T16" fmla="*/ 0 w 90"/>
                    <a:gd name="T17" fmla="*/ 0 h 58"/>
                    <a:gd name="T18" fmla="*/ 0 w 90"/>
                    <a:gd name="T19" fmla="*/ 0 h 58"/>
                    <a:gd name="T20" fmla="*/ 0 w 90"/>
                    <a:gd name="T21" fmla="*/ 0 h 58"/>
                    <a:gd name="T22" fmla="*/ 0 w 90"/>
                    <a:gd name="T23" fmla="*/ 0 h 58"/>
                    <a:gd name="T24" fmla="*/ 0 w 90"/>
                    <a:gd name="T25" fmla="*/ 0 h 58"/>
                    <a:gd name="T26" fmla="*/ 0 w 90"/>
                    <a:gd name="T27" fmla="*/ 0 h 5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90" h="58">
                      <a:moveTo>
                        <a:pt x="12" y="0"/>
                      </a:moveTo>
                      <a:lnTo>
                        <a:pt x="6" y="0"/>
                      </a:lnTo>
                      <a:cubicBezTo>
                        <a:pt x="5" y="0"/>
                        <a:pt x="3" y="1"/>
                        <a:pt x="2" y="2"/>
                      </a:cubicBezTo>
                      <a:cubicBezTo>
                        <a:pt x="1" y="3"/>
                        <a:pt x="0" y="5"/>
                        <a:pt x="0" y="6"/>
                      </a:cubicBezTo>
                      <a:lnTo>
                        <a:pt x="0" y="49"/>
                      </a:lnTo>
                      <a:cubicBezTo>
                        <a:pt x="0" y="52"/>
                        <a:pt x="0" y="54"/>
                        <a:pt x="2" y="55"/>
                      </a:cubicBezTo>
                      <a:cubicBezTo>
                        <a:pt x="3" y="57"/>
                        <a:pt x="5" y="58"/>
                        <a:pt x="7" y="58"/>
                      </a:cubicBezTo>
                      <a:lnTo>
                        <a:pt x="83" y="58"/>
                      </a:lnTo>
                      <a:cubicBezTo>
                        <a:pt x="84" y="58"/>
                        <a:pt x="86" y="57"/>
                        <a:pt x="87" y="56"/>
                      </a:cubicBezTo>
                      <a:cubicBezTo>
                        <a:pt x="89" y="55"/>
                        <a:pt x="89" y="53"/>
                        <a:pt x="90" y="51"/>
                      </a:cubicBezTo>
                      <a:lnTo>
                        <a:pt x="90" y="8"/>
                      </a:lnTo>
                      <a:cubicBezTo>
                        <a:pt x="90" y="6"/>
                        <a:pt x="89" y="4"/>
                        <a:pt x="88" y="2"/>
                      </a:cubicBezTo>
                      <a:cubicBezTo>
                        <a:pt x="86" y="1"/>
                        <a:pt x="84" y="0"/>
                        <a:pt x="82" y="0"/>
                      </a:cubicBezTo>
                      <a:lnTo>
                        <a:pt x="12" y="0"/>
                      </a:lnTo>
                      <a:close/>
                    </a:path>
                  </a:pathLst>
                </a:custGeom>
                <a:noFill/>
                <a:ln w="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721" name="Rectangle 289"/>
                <p:cNvSpPr>
                  <a:spLocks noChangeArrowheads="1"/>
                </p:cNvSpPr>
                <p:nvPr/>
              </p:nvSpPr>
              <p:spPr bwMode="auto">
                <a:xfrm>
                  <a:off x="3005" y="2275"/>
                  <a:ext cx="20" cy="3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2" name="Rectangle 290"/>
                <p:cNvSpPr>
                  <a:spLocks noChangeArrowheads="1"/>
                </p:cNvSpPr>
                <p:nvPr/>
              </p:nvSpPr>
              <p:spPr bwMode="auto">
                <a:xfrm>
                  <a:off x="3005" y="2278"/>
                  <a:ext cx="20" cy="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3" name="Rectangle 291"/>
                <p:cNvSpPr>
                  <a:spLocks noChangeArrowheads="1"/>
                </p:cNvSpPr>
                <p:nvPr/>
              </p:nvSpPr>
              <p:spPr bwMode="auto">
                <a:xfrm>
                  <a:off x="3005" y="2281"/>
                  <a:ext cx="20" cy="3"/>
                </a:xfrm>
                <a:prstGeom prst="rect">
                  <a:avLst/>
                </a:prstGeom>
                <a:solidFill>
                  <a:srgbClr val="EE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4" name="Rectangle 292"/>
                <p:cNvSpPr>
                  <a:spLocks noChangeArrowheads="1"/>
                </p:cNvSpPr>
                <p:nvPr/>
              </p:nvSpPr>
              <p:spPr bwMode="auto">
                <a:xfrm>
                  <a:off x="3005" y="2284"/>
                  <a:ext cx="20" cy="3"/>
                </a:xfrm>
                <a:prstGeom prst="rect">
                  <a:avLst/>
                </a:prstGeom>
                <a:solidFill>
                  <a:srgbClr val="F3F3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5" name="Freeform 293"/>
                <p:cNvSpPr>
                  <a:spLocks noEditPoints="1"/>
                </p:cNvSpPr>
                <p:nvPr/>
              </p:nvSpPr>
              <p:spPr bwMode="auto">
                <a:xfrm>
                  <a:off x="3006" y="2277"/>
                  <a:ext cx="18" cy="12"/>
                </a:xfrm>
                <a:custGeom>
                  <a:avLst/>
                  <a:gdLst>
                    <a:gd name="T0" fmla="*/ 0 w 88"/>
                    <a:gd name="T1" fmla="*/ 0 h 56"/>
                    <a:gd name="T2" fmla="*/ 0 w 88"/>
                    <a:gd name="T3" fmla="*/ 0 h 56"/>
                    <a:gd name="T4" fmla="*/ 0 w 88"/>
                    <a:gd name="T5" fmla="*/ 0 h 56"/>
                    <a:gd name="T6" fmla="*/ 0 w 88"/>
                    <a:gd name="T7" fmla="*/ 0 h 56"/>
                    <a:gd name="T8" fmla="*/ 0 w 88"/>
                    <a:gd name="T9" fmla="*/ 0 h 56"/>
                    <a:gd name="T10" fmla="*/ 0 w 88"/>
                    <a:gd name="T11" fmla="*/ 0 h 56"/>
                    <a:gd name="T12" fmla="*/ 0 w 88"/>
                    <a:gd name="T13" fmla="*/ 0 h 56"/>
                    <a:gd name="T14" fmla="*/ 0 w 88"/>
                    <a:gd name="T15" fmla="*/ 0 h 56"/>
                    <a:gd name="T16" fmla="*/ 0 w 88"/>
                    <a:gd name="T17" fmla="*/ 0 h 56"/>
                    <a:gd name="T18" fmla="*/ 0 w 88"/>
                    <a:gd name="T19" fmla="*/ 0 h 56"/>
                    <a:gd name="T20" fmla="*/ 0 w 88"/>
                    <a:gd name="T21" fmla="*/ 0 h 56"/>
                    <a:gd name="T22" fmla="*/ 0 w 88"/>
                    <a:gd name="T23" fmla="*/ 0 h 56"/>
                    <a:gd name="T24" fmla="*/ 0 w 88"/>
                    <a:gd name="T25" fmla="*/ 0 h 56"/>
                    <a:gd name="T26" fmla="*/ 0 w 88"/>
                    <a:gd name="T27" fmla="*/ 0 h 56"/>
                    <a:gd name="T28" fmla="*/ 0 w 88"/>
                    <a:gd name="T29" fmla="*/ 0 h 56"/>
                    <a:gd name="T30" fmla="*/ 0 w 88"/>
                    <a:gd name="T31" fmla="*/ 0 h 56"/>
                    <a:gd name="T32" fmla="*/ 0 w 88"/>
                    <a:gd name="T33" fmla="*/ 0 h 56"/>
                    <a:gd name="T34" fmla="*/ 0 w 88"/>
                    <a:gd name="T35" fmla="*/ 0 h 56"/>
                    <a:gd name="T36" fmla="*/ 0 w 88"/>
                    <a:gd name="T37" fmla="*/ 0 h 56"/>
                    <a:gd name="T38" fmla="*/ 0 w 88"/>
                    <a:gd name="T39" fmla="*/ 0 h 56"/>
                    <a:gd name="T40" fmla="*/ 0 w 88"/>
                    <a:gd name="T41" fmla="*/ 0 h 56"/>
                    <a:gd name="T42" fmla="*/ 0 w 88"/>
                    <a:gd name="T43" fmla="*/ 0 h 56"/>
                    <a:gd name="T44" fmla="*/ 0 w 88"/>
                    <a:gd name="T45" fmla="*/ 0 h 56"/>
                    <a:gd name="T46" fmla="*/ 0 w 88"/>
                    <a:gd name="T47" fmla="*/ 0 h 56"/>
                    <a:gd name="T48" fmla="*/ 0 w 88"/>
                    <a:gd name="T49" fmla="*/ 0 h 56"/>
                    <a:gd name="T50" fmla="*/ 0 w 88"/>
                    <a:gd name="T51" fmla="*/ 0 h 56"/>
                    <a:gd name="T52" fmla="*/ 0 w 88"/>
                    <a:gd name="T53" fmla="*/ 0 h 56"/>
                    <a:gd name="T54" fmla="*/ 0 w 88"/>
                    <a:gd name="T55" fmla="*/ 0 h 56"/>
                    <a:gd name="T56" fmla="*/ 0 w 88"/>
                    <a:gd name="T57" fmla="*/ 0 h 56"/>
                    <a:gd name="T58" fmla="*/ 0 w 88"/>
                    <a:gd name="T59" fmla="*/ 0 h 56"/>
                    <a:gd name="T60" fmla="*/ 0 w 88"/>
                    <a:gd name="T61" fmla="*/ 0 h 56"/>
                    <a:gd name="T62" fmla="*/ 0 w 88"/>
                    <a:gd name="T63" fmla="*/ 0 h 56"/>
                    <a:gd name="T64" fmla="*/ 0 w 88"/>
                    <a:gd name="T65" fmla="*/ 0 h 56"/>
                    <a:gd name="T66" fmla="*/ 0 w 88"/>
                    <a:gd name="T67" fmla="*/ 0 h 56"/>
                    <a:gd name="T68" fmla="*/ 0 w 88"/>
                    <a:gd name="T69" fmla="*/ 0 h 56"/>
                    <a:gd name="T70" fmla="*/ 0 w 88"/>
                    <a:gd name="T71" fmla="*/ 0 h 56"/>
                    <a:gd name="T72" fmla="*/ 0 w 88"/>
                    <a:gd name="T73" fmla="*/ 0 h 56"/>
                    <a:gd name="T74" fmla="*/ 0 w 88"/>
                    <a:gd name="T75" fmla="*/ 0 h 56"/>
                    <a:gd name="T76" fmla="*/ 0 w 88"/>
                    <a:gd name="T77" fmla="*/ 0 h 56"/>
                    <a:gd name="T78" fmla="*/ 0 w 88"/>
                    <a:gd name="T79" fmla="*/ 0 h 56"/>
                    <a:gd name="T80" fmla="*/ 0 w 88"/>
                    <a:gd name="T81" fmla="*/ 0 h 56"/>
                    <a:gd name="T82" fmla="*/ 0 w 88"/>
                    <a:gd name="T83" fmla="*/ 0 h 56"/>
                    <a:gd name="T84" fmla="*/ 0 w 88"/>
                    <a:gd name="T85" fmla="*/ 0 h 56"/>
                    <a:gd name="T86" fmla="*/ 0 w 88"/>
                    <a:gd name="T87" fmla="*/ 0 h 56"/>
                    <a:gd name="T88" fmla="*/ 0 w 88"/>
                    <a:gd name="T89" fmla="*/ 0 h 56"/>
                    <a:gd name="T90" fmla="*/ 0 w 88"/>
                    <a:gd name="T91" fmla="*/ 0 h 56"/>
                    <a:gd name="T92" fmla="*/ 0 w 88"/>
                    <a:gd name="T93" fmla="*/ 0 h 56"/>
                    <a:gd name="T94" fmla="*/ 0 w 88"/>
                    <a:gd name="T95" fmla="*/ 0 h 56"/>
                    <a:gd name="T96" fmla="*/ 0 w 88"/>
                    <a:gd name="T97" fmla="*/ 0 h 56"/>
                    <a:gd name="T98" fmla="*/ 0 w 88"/>
                    <a:gd name="T99" fmla="*/ 0 h 56"/>
                    <a:gd name="T100" fmla="*/ 0 w 88"/>
                    <a:gd name="T101" fmla="*/ 0 h 56"/>
                    <a:gd name="T102" fmla="*/ 0 w 88"/>
                    <a:gd name="T103" fmla="*/ 0 h 56"/>
                    <a:gd name="T104" fmla="*/ 0 w 88"/>
                    <a:gd name="T105" fmla="*/ 0 h 56"/>
                    <a:gd name="T106" fmla="*/ 0 w 88"/>
                    <a:gd name="T107" fmla="*/ 0 h 56"/>
                    <a:gd name="T108" fmla="*/ 0 w 88"/>
                    <a:gd name="T109" fmla="*/ 0 h 56"/>
                    <a:gd name="T110" fmla="*/ 0 w 88"/>
                    <a:gd name="T111" fmla="*/ 0 h 5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88" h="56">
                      <a:moveTo>
                        <a:pt x="35" y="52"/>
                      </a:moveTo>
                      <a:cubicBezTo>
                        <a:pt x="23" y="48"/>
                        <a:pt x="15" y="35"/>
                        <a:pt x="18" y="22"/>
                      </a:cubicBezTo>
                      <a:cubicBezTo>
                        <a:pt x="20" y="13"/>
                        <a:pt x="26" y="7"/>
                        <a:pt x="34" y="4"/>
                      </a:cubicBezTo>
                      <a:lnTo>
                        <a:pt x="35" y="0"/>
                      </a:lnTo>
                      <a:lnTo>
                        <a:pt x="5" y="0"/>
                      </a:lnTo>
                      <a:cubicBezTo>
                        <a:pt x="3" y="0"/>
                        <a:pt x="0" y="2"/>
                        <a:pt x="0" y="5"/>
                      </a:cubicBezTo>
                      <a:lnTo>
                        <a:pt x="0" y="48"/>
                      </a:lnTo>
                      <a:cubicBezTo>
                        <a:pt x="0" y="52"/>
                        <a:pt x="2" y="55"/>
                        <a:pt x="5" y="56"/>
                      </a:cubicBezTo>
                      <a:cubicBezTo>
                        <a:pt x="5" y="56"/>
                        <a:pt x="6" y="56"/>
                        <a:pt x="6" y="56"/>
                      </a:cubicBezTo>
                      <a:lnTo>
                        <a:pt x="34" y="56"/>
                      </a:lnTo>
                      <a:lnTo>
                        <a:pt x="35" y="52"/>
                      </a:lnTo>
                      <a:moveTo>
                        <a:pt x="46" y="4"/>
                      </a:moveTo>
                      <a:cubicBezTo>
                        <a:pt x="59" y="4"/>
                        <a:pt x="70" y="15"/>
                        <a:pt x="70" y="28"/>
                      </a:cubicBezTo>
                      <a:cubicBezTo>
                        <a:pt x="70" y="41"/>
                        <a:pt x="60" y="51"/>
                        <a:pt x="47" y="52"/>
                      </a:cubicBezTo>
                      <a:lnTo>
                        <a:pt x="46" y="56"/>
                      </a:lnTo>
                      <a:lnTo>
                        <a:pt x="82" y="56"/>
                      </a:lnTo>
                      <a:cubicBezTo>
                        <a:pt x="85" y="55"/>
                        <a:pt x="87" y="53"/>
                        <a:pt x="87" y="50"/>
                      </a:cubicBezTo>
                      <a:lnTo>
                        <a:pt x="87" y="7"/>
                      </a:lnTo>
                      <a:cubicBezTo>
                        <a:pt x="88" y="3"/>
                        <a:pt x="85" y="0"/>
                        <a:pt x="82" y="0"/>
                      </a:cubicBezTo>
                      <a:cubicBezTo>
                        <a:pt x="82" y="0"/>
                        <a:pt x="81" y="0"/>
                        <a:pt x="81" y="0"/>
                      </a:cubicBezTo>
                      <a:lnTo>
                        <a:pt x="47" y="0"/>
                      </a:lnTo>
                      <a:lnTo>
                        <a:pt x="46" y="4"/>
                      </a:lnTo>
                      <a:moveTo>
                        <a:pt x="25" y="38"/>
                      </a:moveTo>
                      <a:lnTo>
                        <a:pt x="30" y="38"/>
                      </a:lnTo>
                      <a:lnTo>
                        <a:pt x="37" y="20"/>
                      </a:lnTo>
                      <a:lnTo>
                        <a:pt x="40" y="20"/>
                      </a:lnTo>
                      <a:lnTo>
                        <a:pt x="34" y="38"/>
                      </a:lnTo>
                      <a:lnTo>
                        <a:pt x="39" y="38"/>
                      </a:lnTo>
                      <a:lnTo>
                        <a:pt x="45" y="21"/>
                      </a:lnTo>
                      <a:cubicBezTo>
                        <a:pt x="45" y="19"/>
                        <a:pt x="44" y="17"/>
                        <a:pt x="42" y="17"/>
                      </a:cubicBezTo>
                      <a:lnTo>
                        <a:pt x="38" y="17"/>
                      </a:lnTo>
                      <a:lnTo>
                        <a:pt x="44" y="0"/>
                      </a:lnTo>
                      <a:lnTo>
                        <a:pt x="38" y="0"/>
                      </a:lnTo>
                      <a:lnTo>
                        <a:pt x="25" y="38"/>
                      </a:lnTo>
                      <a:moveTo>
                        <a:pt x="58" y="20"/>
                      </a:moveTo>
                      <a:lnTo>
                        <a:pt x="55" y="20"/>
                      </a:lnTo>
                      <a:lnTo>
                        <a:pt x="49" y="36"/>
                      </a:lnTo>
                      <a:lnTo>
                        <a:pt x="53" y="36"/>
                      </a:lnTo>
                      <a:lnTo>
                        <a:pt x="58" y="20"/>
                      </a:lnTo>
                      <a:moveTo>
                        <a:pt x="55" y="39"/>
                      </a:moveTo>
                      <a:cubicBezTo>
                        <a:pt x="56" y="39"/>
                        <a:pt x="58" y="38"/>
                        <a:pt x="58" y="37"/>
                      </a:cubicBezTo>
                      <a:cubicBezTo>
                        <a:pt x="58" y="37"/>
                        <a:pt x="58" y="37"/>
                        <a:pt x="58" y="36"/>
                      </a:cubicBezTo>
                      <a:lnTo>
                        <a:pt x="64" y="20"/>
                      </a:lnTo>
                      <a:cubicBezTo>
                        <a:pt x="64" y="18"/>
                        <a:pt x="62" y="17"/>
                        <a:pt x="60" y="17"/>
                      </a:cubicBezTo>
                      <a:lnTo>
                        <a:pt x="50" y="17"/>
                      </a:lnTo>
                      <a:lnTo>
                        <a:pt x="37" y="56"/>
                      </a:lnTo>
                      <a:lnTo>
                        <a:pt x="43" y="56"/>
                      </a:lnTo>
                      <a:lnTo>
                        <a:pt x="48" y="39"/>
                      </a:lnTo>
                      <a:lnTo>
                        <a:pt x="55" y="39"/>
                      </a:lnTo>
                    </a:path>
                  </a:pathLst>
                </a:custGeom>
                <a:noFill/>
                <a:ln w="0" cap="rnd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</p:grpSp>
          <p:graphicFrame>
            <p:nvGraphicFramePr>
              <p:cNvPr id="594" name="Object 294"/>
              <p:cNvGraphicFramePr>
                <a:graphicFrameLocks noChangeAspect="1"/>
              </p:cNvGraphicFramePr>
              <p:nvPr/>
            </p:nvGraphicFramePr>
            <p:xfrm>
              <a:off x="4806" y="2537"/>
              <a:ext cx="337" cy="6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34" name="Visio" r:id="rId4" imgW="535067" imgH="975622" progId="Visio.Drawing.11">
                      <p:embed/>
                    </p:oleObj>
                  </mc:Choice>
                  <mc:Fallback>
                    <p:oleObj name="Visio" r:id="rId4" imgW="535067" imgH="975622" progId="Visio.Drawing.11">
                      <p:embed/>
                      <p:pic>
                        <p:nvPicPr>
                          <p:cNvPr id="594" name="Object 29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06" y="2537"/>
                            <a:ext cx="337" cy="6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635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pic>
          <p:nvPicPr>
            <p:cNvPr id="592" name="Picture 5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9590" y="1742022"/>
              <a:ext cx="554689" cy="346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81" name="TextBox 631"/>
          <p:cNvSpPr txBox="1">
            <a:spLocks noChangeArrowheads="1"/>
          </p:cNvSpPr>
          <p:nvPr/>
        </p:nvSpPr>
        <p:spPr bwMode="auto">
          <a:xfrm>
            <a:off x="9111435" y="5195176"/>
            <a:ext cx="231857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100" b="1" dirty="0" smtClean="0"/>
              <a:t>Optional remote IRIS users. </a:t>
            </a:r>
            <a:br>
              <a:rPr lang="en-US" altLang="en-US" sz="1100" b="1" dirty="0" smtClean="0"/>
            </a:br>
            <a:r>
              <a:rPr lang="en-US" altLang="en-US" sz="1100" b="1" dirty="0" smtClean="0"/>
              <a:t>Accessing IRIS Focus software remotely</a:t>
            </a:r>
            <a:endParaRPr lang="en-US" altLang="en-US" sz="1100" b="1" dirty="0">
              <a:solidFill>
                <a:schemeClr val="bg1"/>
              </a:solidFill>
            </a:endParaRPr>
          </a:p>
        </p:txBody>
      </p:sp>
      <p:sp>
        <p:nvSpPr>
          <p:cNvPr id="9" name="Cloud 8"/>
          <p:cNvSpPr/>
          <p:nvPr/>
        </p:nvSpPr>
        <p:spPr>
          <a:xfrm>
            <a:off x="7937962" y="4731742"/>
            <a:ext cx="1443720" cy="915369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>
                <a:solidFill>
                  <a:schemeClr val="accent1"/>
                </a:solidFill>
              </a:rPr>
              <a:t>Internet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10012940" y="2148787"/>
            <a:ext cx="248160" cy="1944934"/>
          </a:xfrm>
          <a:prstGeom prst="rightBrace">
            <a:avLst>
              <a:gd name="adj1" fmla="val 8333"/>
              <a:gd name="adj2" fmla="val 42369"/>
            </a:avLst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44472" y="2718929"/>
            <a:ext cx="1229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IRIS Focus workstations</a:t>
            </a:r>
          </a:p>
          <a:p>
            <a:pPr marL="171450" indent="-171450">
              <a:buFontTx/>
              <a:buChar char="-"/>
            </a:pPr>
            <a:r>
              <a:rPr lang="fi-FI" sz="1000" dirty="0"/>
              <a:t>5</a:t>
            </a:r>
            <a:r>
              <a:rPr lang="fi-FI" sz="1000" dirty="0" smtClean="0"/>
              <a:t> User Seats</a:t>
            </a:r>
            <a:br>
              <a:rPr lang="fi-FI" sz="1000" dirty="0" smtClean="0"/>
            </a:br>
            <a:r>
              <a:rPr lang="fi-FI" sz="1000" dirty="0" smtClean="0"/>
              <a:t>  (licenses)</a:t>
            </a:r>
          </a:p>
        </p:txBody>
      </p:sp>
      <p:grpSp>
        <p:nvGrpSpPr>
          <p:cNvPr id="585" name="Group 584"/>
          <p:cNvGrpSpPr/>
          <p:nvPr/>
        </p:nvGrpSpPr>
        <p:grpSpPr>
          <a:xfrm>
            <a:off x="7813808" y="2430798"/>
            <a:ext cx="588962" cy="576263"/>
            <a:chOff x="9124225" y="5502629"/>
            <a:chExt cx="588962" cy="576263"/>
          </a:xfrm>
        </p:grpSpPr>
        <p:pic>
          <p:nvPicPr>
            <p:cNvPr id="586" name="Picture 1139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4225" y="5502629"/>
              <a:ext cx="588962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7" name="Picture 511"/>
            <p:cNvPicPr preferRelativeResize="0"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80000">
              <a:off x="9171289" y="5596374"/>
              <a:ext cx="297346" cy="239086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1033761" lon="19705992" rev="2115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9" name="Group 588"/>
          <p:cNvGrpSpPr/>
          <p:nvPr/>
        </p:nvGrpSpPr>
        <p:grpSpPr>
          <a:xfrm>
            <a:off x="9431204" y="4665679"/>
            <a:ext cx="588962" cy="576263"/>
            <a:chOff x="9124225" y="5611489"/>
            <a:chExt cx="588962" cy="576263"/>
          </a:xfrm>
        </p:grpSpPr>
        <p:pic>
          <p:nvPicPr>
            <p:cNvPr id="867" name="Picture 1139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4225" y="5611489"/>
              <a:ext cx="588962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1" name="Picture 511"/>
            <p:cNvPicPr preferRelativeResize="0"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80000">
              <a:off x="9171289" y="5705289"/>
              <a:ext cx="297346" cy="239086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1033761" lon="19705992" rev="2115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73" name="Group 872"/>
          <p:cNvGrpSpPr/>
          <p:nvPr/>
        </p:nvGrpSpPr>
        <p:grpSpPr>
          <a:xfrm>
            <a:off x="9829065" y="4694861"/>
            <a:ext cx="588962" cy="576263"/>
            <a:chOff x="9124225" y="5611489"/>
            <a:chExt cx="588962" cy="576263"/>
          </a:xfrm>
        </p:grpSpPr>
        <p:pic>
          <p:nvPicPr>
            <p:cNvPr id="877" name="Picture 1139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4225" y="5611489"/>
              <a:ext cx="588962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8" name="Picture 511"/>
            <p:cNvPicPr preferRelativeResize="0"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80000">
              <a:off x="9171289" y="5703234"/>
              <a:ext cx="297346" cy="239086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1033761" lon="19705992" rev="2115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79" name="Group 878"/>
          <p:cNvGrpSpPr/>
          <p:nvPr/>
        </p:nvGrpSpPr>
        <p:grpSpPr>
          <a:xfrm>
            <a:off x="10271500" y="4625279"/>
            <a:ext cx="588962" cy="576263"/>
            <a:chOff x="9124225" y="5502629"/>
            <a:chExt cx="588962" cy="576263"/>
          </a:xfrm>
        </p:grpSpPr>
        <p:pic>
          <p:nvPicPr>
            <p:cNvPr id="880" name="Picture 1139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4225" y="5502629"/>
              <a:ext cx="588962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1" name="Picture 511"/>
            <p:cNvPicPr preferRelativeResize="0"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80000">
              <a:off x="9171289" y="5594264"/>
              <a:ext cx="297346" cy="239086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1033761" lon="19705992" rev="2115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82" name="Group 1"/>
          <p:cNvGrpSpPr>
            <a:grpSpLocks/>
          </p:cNvGrpSpPr>
          <p:nvPr/>
        </p:nvGrpSpPr>
        <p:grpSpPr bwMode="auto">
          <a:xfrm>
            <a:off x="8929630" y="2788998"/>
            <a:ext cx="985585" cy="602364"/>
            <a:chOff x="6618288" y="1687518"/>
            <a:chExt cx="954087" cy="659873"/>
          </a:xfrm>
        </p:grpSpPr>
        <p:grpSp>
          <p:nvGrpSpPr>
            <p:cNvPr id="883" name="Group 882"/>
            <p:cNvGrpSpPr>
              <a:grpSpLocks/>
            </p:cNvGrpSpPr>
            <p:nvPr/>
          </p:nvGrpSpPr>
          <p:grpSpPr bwMode="auto">
            <a:xfrm>
              <a:off x="6618288" y="1687518"/>
              <a:ext cx="954087" cy="659873"/>
              <a:chOff x="4142" y="2537"/>
              <a:chExt cx="1001" cy="616"/>
            </a:xfrm>
          </p:grpSpPr>
          <p:grpSp>
            <p:nvGrpSpPr>
              <p:cNvPr id="885" name="Group 162"/>
              <p:cNvGrpSpPr>
                <a:grpSpLocks/>
              </p:cNvGrpSpPr>
              <p:nvPr/>
            </p:nvGrpSpPr>
            <p:grpSpPr bwMode="auto">
              <a:xfrm>
                <a:off x="4142" y="2543"/>
                <a:ext cx="627" cy="610"/>
                <a:chOff x="2702" y="2273"/>
                <a:chExt cx="627" cy="610"/>
              </a:xfrm>
            </p:grpSpPr>
            <p:sp>
              <p:nvSpPr>
                <p:cNvPr id="887" name="Rectangle 163"/>
                <p:cNvSpPr>
                  <a:spLocks noChangeArrowheads="1"/>
                </p:cNvSpPr>
                <p:nvPr/>
              </p:nvSpPr>
              <p:spPr bwMode="auto">
                <a:xfrm>
                  <a:off x="2957" y="2686"/>
                  <a:ext cx="113" cy="3"/>
                </a:xfrm>
                <a:prstGeom prst="rect">
                  <a:avLst/>
                </a:prstGeom>
                <a:solidFill>
                  <a:srgbClr val="3434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8" name="Rectangle 164"/>
                <p:cNvSpPr>
                  <a:spLocks noChangeArrowheads="1"/>
                </p:cNvSpPr>
                <p:nvPr/>
              </p:nvSpPr>
              <p:spPr bwMode="auto">
                <a:xfrm>
                  <a:off x="2957" y="2689"/>
                  <a:ext cx="113" cy="3"/>
                </a:xfrm>
                <a:prstGeom prst="rect">
                  <a:avLst/>
                </a:pr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9" name="Rectangle 165"/>
                <p:cNvSpPr>
                  <a:spLocks noChangeArrowheads="1"/>
                </p:cNvSpPr>
                <p:nvPr/>
              </p:nvSpPr>
              <p:spPr bwMode="auto">
                <a:xfrm>
                  <a:off x="2957" y="2692"/>
                  <a:ext cx="113" cy="4"/>
                </a:xfrm>
                <a:prstGeom prst="rect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0" name="Rectangle 166"/>
                <p:cNvSpPr>
                  <a:spLocks noChangeArrowheads="1"/>
                </p:cNvSpPr>
                <p:nvPr/>
              </p:nvSpPr>
              <p:spPr bwMode="auto">
                <a:xfrm>
                  <a:off x="2957" y="2696"/>
                  <a:ext cx="113" cy="6"/>
                </a:xfrm>
                <a:prstGeom prst="rect">
                  <a:avLst/>
                </a:prstGeom>
                <a:solidFill>
                  <a:srgbClr val="3E3E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1" name="Rectangle 167"/>
                <p:cNvSpPr>
                  <a:spLocks noChangeArrowheads="1"/>
                </p:cNvSpPr>
                <p:nvPr/>
              </p:nvSpPr>
              <p:spPr bwMode="auto">
                <a:xfrm>
                  <a:off x="2957" y="2702"/>
                  <a:ext cx="113" cy="7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2" name="Rectangle 168"/>
                <p:cNvSpPr>
                  <a:spLocks noChangeArrowheads="1"/>
                </p:cNvSpPr>
                <p:nvPr/>
              </p:nvSpPr>
              <p:spPr bwMode="auto">
                <a:xfrm>
                  <a:off x="2957" y="2709"/>
                  <a:ext cx="113" cy="3"/>
                </a:xfrm>
                <a:prstGeom prst="rect">
                  <a:avLst/>
                </a:prstGeom>
                <a:solidFill>
                  <a:srgbClr val="3C3C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4" name="Rectangle 169"/>
                <p:cNvSpPr>
                  <a:spLocks noChangeArrowheads="1"/>
                </p:cNvSpPr>
                <p:nvPr/>
              </p:nvSpPr>
              <p:spPr bwMode="auto">
                <a:xfrm>
                  <a:off x="2957" y="2712"/>
                  <a:ext cx="113" cy="3"/>
                </a:xfrm>
                <a:prstGeom prst="rect">
                  <a:avLst/>
                </a:prstGeom>
                <a:solidFill>
                  <a:srgbClr val="3B3B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5" name="Rectangle 170"/>
                <p:cNvSpPr>
                  <a:spLocks noChangeArrowheads="1"/>
                </p:cNvSpPr>
                <p:nvPr/>
              </p:nvSpPr>
              <p:spPr bwMode="auto">
                <a:xfrm>
                  <a:off x="2957" y="2715"/>
                  <a:ext cx="113" cy="6"/>
                </a:xfrm>
                <a:prstGeom prst="rect">
                  <a:avLst/>
                </a:prstGeom>
                <a:solidFill>
                  <a:srgbClr val="3A3A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6" name="Rectangle 171"/>
                <p:cNvSpPr>
                  <a:spLocks noChangeArrowheads="1"/>
                </p:cNvSpPr>
                <p:nvPr/>
              </p:nvSpPr>
              <p:spPr bwMode="auto">
                <a:xfrm>
                  <a:off x="2957" y="2721"/>
                  <a:ext cx="113" cy="4"/>
                </a:xfrm>
                <a:prstGeom prst="rect">
                  <a:avLst/>
                </a:prstGeom>
                <a:solidFill>
                  <a:srgbClr val="3939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8" name="Rectangle 172"/>
                <p:cNvSpPr>
                  <a:spLocks noChangeArrowheads="1"/>
                </p:cNvSpPr>
                <p:nvPr/>
              </p:nvSpPr>
              <p:spPr bwMode="auto">
                <a:xfrm>
                  <a:off x="2957" y="2725"/>
                  <a:ext cx="113" cy="3"/>
                </a:xfrm>
                <a:prstGeom prst="rect">
                  <a:avLst/>
                </a:prstGeom>
                <a:solidFill>
                  <a:srgbClr val="3838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9" name="Rectangle 173"/>
                <p:cNvSpPr>
                  <a:spLocks noChangeArrowheads="1"/>
                </p:cNvSpPr>
                <p:nvPr/>
              </p:nvSpPr>
              <p:spPr bwMode="auto">
                <a:xfrm>
                  <a:off x="2957" y="2728"/>
                  <a:ext cx="113" cy="3"/>
                </a:xfrm>
                <a:prstGeom prst="rect">
                  <a:avLst/>
                </a:prstGeom>
                <a:solidFill>
                  <a:srgbClr val="3737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0" name="Rectangle 174"/>
                <p:cNvSpPr>
                  <a:spLocks noChangeArrowheads="1"/>
                </p:cNvSpPr>
                <p:nvPr/>
              </p:nvSpPr>
              <p:spPr bwMode="auto">
                <a:xfrm>
                  <a:off x="2957" y="2731"/>
                  <a:ext cx="113" cy="6"/>
                </a:xfrm>
                <a:prstGeom prst="rect">
                  <a:avLst/>
                </a:prstGeom>
                <a:solidFill>
                  <a:srgbClr val="3636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1" name="Rectangle 175"/>
                <p:cNvSpPr>
                  <a:spLocks noChangeArrowheads="1"/>
                </p:cNvSpPr>
                <p:nvPr/>
              </p:nvSpPr>
              <p:spPr bwMode="auto">
                <a:xfrm>
                  <a:off x="2957" y="2737"/>
                  <a:ext cx="113" cy="7"/>
                </a:xfrm>
                <a:prstGeom prst="rect">
                  <a:avLst/>
                </a:prstGeom>
                <a:solidFill>
                  <a:srgbClr val="3535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2" name="Rectangle 176"/>
                <p:cNvSpPr>
                  <a:spLocks noChangeArrowheads="1"/>
                </p:cNvSpPr>
                <p:nvPr/>
              </p:nvSpPr>
              <p:spPr bwMode="auto">
                <a:xfrm>
                  <a:off x="2957" y="2744"/>
                  <a:ext cx="113" cy="3"/>
                </a:xfrm>
                <a:prstGeom prst="rect">
                  <a:avLst/>
                </a:prstGeom>
                <a:solidFill>
                  <a:srgbClr val="3434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3" name="Rectangle 177"/>
                <p:cNvSpPr>
                  <a:spLocks noChangeArrowheads="1"/>
                </p:cNvSpPr>
                <p:nvPr/>
              </p:nvSpPr>
              <p:spPr bwMode="auto">
                <a:xfrm>
                  <a:off x="2959" y="2689"/>
                  <a:ext cx="113" cy="58"/>
                </a:xfrm>
                <a:prstGeom prst="rect">
                  <a:avLst/>
                </a:prstGeom>
                <a:noFill/>
                <a:ln w="0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6" name="Rectangle 178"/>
                <p:cNvSpPr>
                  <a:spLocks noChangeArrowheads="1"/>
                </p:cNvSpPr>
                <p:nvPr/>
              </p:nvSpPr>
              <p:spPr bwMode="auto">
                <a:xfrm>
                  <a:off x="2988" y="2737"/>
                  <a:ext cx="54" cy="10"/>
                </a:xfrm>
                <a:prstGeom prst="rect">
                  <a:avLst/>
                </a:pr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7" name="Rectangle 179"/>
                <p:cNvSpPr>
                  <a:spLocks noChangeArrowheads="1"/>
                </p:cNvSpPr>
                <p:nvPr/>
              </p:nvSpPr>
              <p:spPr bwMode="auto">
                <a:xfrm>
                  <a:off x="2988" y="2737"/>
                  <a:ext cx="54" cy="10"/>
                </a:xfrm>
                <a:prstGeom prst="rect">
                  <a:avLst/>
                </a:prstGeom>
                <a:noFill/>
                <a:ln w="0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8" name="Freeform 180"/>
                <p:cNvSpPr>
                  <a:spLocks/>
                </p:cNvSpPr>
                <p:nvPr/>
              </p:nvSpPr>
              <p:spPr bwMode="auto">
                <a:xfrm>
                  <a:off x="2956" y="2747"/>
                  <a:ext cx="119" cy="9"/>
                </a:xfrm>
                <a:custGeom>
                  <a:avLst/>
                  <a:gdLst>
                    <a:gd name="T0" fmla="*/ 0 w 587"/>
                    <a:gd name="T1" fmla="*/ 0 h 45"/>
                    <a:gd name="T2" fmla="*/ 0 w 587"/>
                    <a:gd name="T3" fmla="*/ 0 h 45"/>
                    <a:gd name="T4" fmla="*/ 0 w 587"/>
                    <a:gd name="T5" fmla="*/ 0 h 45"/>
                    <a:gd name="T6" fmla="*/ 0 w 587"/>
                    <a:gd name="T7" fmla="*/ 0 h 45"/>
                    <a:gd name="T8" fmla="*/ 0 w 587"/>
                    <a:gd name="T9" fmla="*/ 0 h 45"/>
                    <a:gd name="T10" fmla="*/ 0 w 587"/>
                    <a:gd name="T11" fmla="*/ 0 h 45"/>
                    <a:gd name="T12" fmla="*/ 0 w 587"/>
                    <a:gd name="T13" fmla="*/ 0 h 45"/>
                    <a:gd name="T14" fmla="*/ 0 w 587"/>
                    <a:gd name="T15" fmla="*/ 0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87" h="45">
                      <a:moveTo>
                        <a:pt x="578" y="37"/>
                      </a:moveTo>
                      <a:lnTo>
                        <a:pt x="573" y="0"/>
                      </a:lnTo>
                      <a:lnTo>
                        <a:pt x="14" y="0"/>
                      </a:lnTo>
                      <a:lnTo>
                        <a:pt x="10" y="37"/>
                      </a:lnTo>
                      <a:cubicBezTo>
                        <a:pt x="9" y="42"/>
                        <a:pt x="5" y="45"/>
                        <a:pt x="0" y="45"/>
                      </a:cubicBezTo>
                      <a:lnTo>
                        <a:pt x="587" y="45"/>
                      </a:lnTo>
                      <a:cubicBezTo>
                        <a:pt x="582" y="45"/>
                        <a:pt x="578" y="42"/>
                        <a:pt x="578" y="37"/>
                      </a:cubicBezTo>
                      <a:close/>
                    </a:path>
                  </a:pathLst>
                </a:custGeom>
                <a:solidFill>
                  <a:srgbClr val="4D4D4D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909" name="Freeform 181"/>
                <p:cNvSpPr>
                  <a:spLocks/>
                </p:cNvSpPr>
                <p:nvPr/>
              </p:nvSpPr>
              <p:spPr bwMode="auto">
                <a:xfrm>
                  <a:off x="2956" y="2747"/>
                  <a:ext cx="119" cy="9"/>
                </a:xfrm>
                <a:custGeom>
                  <a:avLst/>
                  <a:gdLst>
                    <a:gd name="T0" fmla="*/ 0 w 587"/>
                    <a:gd name="T1" fmla="*/ 0 h 45"/>
                    <a:gd name="T2" fmla="*/ 0 w 587"/>
                    <a:gd name="T3" fmla="*/ 0 h 45"/>
                    <a:gd name="T4" fmla="*/ 0 w 587"/>
                    <a:gd name="T5" fmla="*/ 0 h 45"/>
                    <a:gd name="T6" fmla="*/ 0 w 587"/>
                    <a:gd name="T7" fmla="*/ 0 h 45"/>
                    <a:gd name="T8" fmla="*/ 0 w 587"/>
                    <a:gd name="T9" fmla="*/ 0 h 45"/>
                    <a:gd name="T10" fmla="*/ 0 w 587"/>
                    <a:gd name="T11" fmla="*/ 0 h 45"/>
                    <a:gd name="T12" fmla="*/ 0 w 587"/>
                    <a:gd name="T13" fmla="*/ 0 h 45"/>
                    <a:gd name="T14" fmla="*/ 0 w 587"/>
                    <a:gd name="T15" fmla="*/ 0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87" h="45">
                      <a:moveTo>
                        <a:pt x="578" y="37"/>
                      </a:moveTo>
                      <a:lnTo>
                        <a:pt x="573" y="0"/>
                      </a:lnTo>
                      <a:lnTo>
                        <a:pt x="14" y="0"/>
                      </a:lnTo>
                      <a:lnTo>
                        <a:pt x="10" y="37"/>
                      </a:lnTo>
                      <a:cubicBezTo>
                        <a:pt x="9" y="42"/>
                        <a:pt x="5" y="45"/>
                        <a:pt x="0" y="45"/>
                      </a:cubicBezTo>
                      <a:lnTo>
                        <a:pt x="587" y="45"/>
                      </a:lnTo>
                      <a:cubicBezTo>
                        <a:pt x="582" y="45"/>
                        <a:pt x="578" y="42"/>
                        <a:pt x="578" y="37"/>
                      </a:cubicBezTo>
                      <a:close/>
                    </a:path>
                  </a:pathLst>
                </a:custGeom>
                <a:noFill/>
                <a:ln w="0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910" name="Rectangle 182"/>
                <p:cNvSpPr>
                  <a:spLocks noChangeArrowheads="1"/>
                </p:cNvSpPr>
                <p:nvPr/>
              </p:nvSpPr>
              <p:spPr bwMode="auto">
                <a:xfrm>
                  <a:off x="2850" y="2754"/>
                  <a:ext cx="331" cy="3"/>
                </a:xfrm>
                <a:prstGeom prst="rect">
                  <a:avLst/>
                </a:prstGeom>
                <a:solidFill>
                  <a:srgbClr val="D5D5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1" name="Rectangle 183"/>
                <p:cNvSpPr>
                  <a:spLocks noChangeArrowheads="1"/>
                </p:cNvSpPr>
                <p:nvPr/>
              </p:nvSpPr>
              <p:spPr bwMode="auto">
                <a:xfrm>
                  <a:off x="2850" y="2757"/>
                  <a:ext cx="331" cy="3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2" name="Rectangle 184"/>
                <p:cNvSpPr>
                  <a:spLocks noChangeArrowheads="1"/>
                </p:cNvSpPr>
                <p:nvPr/>
              </p:nvSpPr>
              <p:spPr bwMode="auto">
                <a:xfrm>
                  <a:off x="2850" y="2760"/>
                  <a:ext cx="331" cy="3"/>
                </a:xfrm>
                <a:prstGeom prst="rect">
                  <a:avLst/>
                </a:prstGeom>
                <a:solidFill>
                  <a:srgbClr val="F5F5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3" name="Rectangle 185"/>
                <p:cNvSpPr>
                  <a:spLocks noChangeArrowheads="1"/>
                </p:cNvSpPr>
                <p:nvPr/>
              </p:nvSpPr>
              <p:spPr bwMode="auto">
                <a:xfrm>
                  <a:off x="2850" y="2763"/>
                  <a:ext cx="331" cy="3"/>
                </a:xfrm>
                <a:prstGeom prst="rect">
                  <a:avLst/>
                </a:prstGeom>
                <a:solidFill>
                  <a:srgbClr val="EBEB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4" name="Rectangle 186"/>
                <p:cNvSpPr>
                  <a:spLocks noChangeArrowheads="1"/>
                </p:cNvSpPr>
                <p:nvPr/>
              </p:nvSpPr>
              <p:spPr bwMode="auto">
                <a:xfrm>
                  <a:off x="2850" y="2766"/>
                  <a:ext cx="331" cy="4"/>
                </a:xfrm>
                <a:prstGeom prst="rect">
                  <a:avLst/>
                </a:prstGeom>
                <a:solidFill>
                  <a:srgbClr val="E2E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5" name="Rectangle 187"/>
                <p:cNvSpPr>
                  <a:spLocks noChangeArrowheads="1"/>
                </p:cNvSpPr>
                <p:nvPr/>
              </p:nvSpPr>
              <p:spPr bwMode="auto">
                <a:xfrm>
                  <a:off x="2850" y="2770"/>
                  <a:ext cx="331" cy="3"/>
                </a:xfrm>
                <a:prstGeom prst="rect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6" name="Freeform 188"/>
                <p:cNvSpPr>
                  <a:spLocks/>
                </p:cNvSpPr>
                <p:nvPr/>
              </p:nvSpPr>
              <p:spPr bwMode="auto">
                <a:xfrm>
                  <a:off x="2850" y="2756"/>
                  <a:ext cx="331" cy="18"/>
                </a:xfrm>
                <a:custGeom>
                  <a:avLst/>
                  <a:gdLst>
                    <a:gd name="T0" fmla="*/ 0 w 1631"/>
                    <a:gd name="T1" fmla="*/ 0 h 86"/>
                    <a:gd name="T2" fmla="*/ 0 w 1631"/>
                    <a:gd name="T3" fmla="*/ 0 h 86"/>
                    <a:gd name="T4" fmla="*/ 0 w 1631"/>
                    <a:gd name="T5" fmla="*/ 0 h 86"/>
                    <a:gd name="T6" fmla="*/ 0 w 1631"/>
                    <a:gd name="T7" fmla="*/ 0 h 86"/>
                    <a:gd name="T8" fmla="*/ 0 w 1631"/>
                    <a:gd name="T9" fmla="*/ 0 h 86"/>
                    <a:gd name="T10" fmla="*/ 0 w 1631"/>
                    <a:gd name="T11" fmla="*/ 0 h 86"/>
                    <a:gd name="T12" fmla="*/ 0 w 1631"/>
                    <a:gd name="T13" fmla="*/ 0 h 86"/>
                    <a:gd name="T14" fmla="*/ 0 w 1631"/>
                    <a:gd name="T15" fmla="*/ 0 h 86"/>
                    <a:gd name="T16" fmla="*/ 0 w 1631"/>
                    <a:gd name="T17" fmla="*/ 0 h 86"/>
                    <a:gd name="T18" fmla="*/ 0 w 1631"/>
                    <a:gd name="T19" fmla="*/ 0 h 86"/>
                    <a:gd name="T20" fmla="*/ 0 w 1631"/>
                    <a:gd name="T21" fmla="*/ 0 h 86"/>
                    <a:gd name="T22" fmla="*/ 0 w 1631"/>
                    <a:gd name="T23" fmla="*/ 0 h 86"/>
                    <a:gd name="T24" fmla="*/ 0 w 1631"/>
                    <a:gd name="T25" fmla="*/ 0 h 86"/>
                    <a:gd name="T26" fmla="*/ 0 w 1631"/>
                    <a:gd name="T27" fmla="*/ 0 h 86"/>
                    <a:gd name="T28" fmla="*/ 0 w 1631"/>
                    <a:gd name="T29" fmla="*/ 0 h 86"/>
                    <a:gd name="T30" fmla="*/ 0 w 1631"/>
                    <a:gd name="T31" fmla="*/ 0 h 86"/>
                    <a:gd name="T32" fmla="*/ 0 w 1631"/>
                    <a:gd name="T33" fmla="*/ 0 h 86"/>
                    <a:gd name="T34" fmla="*/ 0 w 1631"/>
                    <a:gd name="T35" fmla="*/ 0 h 86"/>
                    <a:gd name="T36" fmla="*/ 0 w 1631"/>
                    <a:gd name="T37" fmla="*/ 0 h 86"/>
                    <a:gd name="T38" fmla="*/ 0 w 1631"/>
                    <a:gd name="T39" fmla="*/ 0 h 86"/>
                    <a:gd name="T40" fmla="*/ 0 w 1631"/>
                    <a:gd name="T41" fmla="*/ 0 h 86"/>
                    <a:gd name="T42" fmla="*/ 0 w 1631"/>
                    <a:gd name="T43" fmla="*/ 0 h 86"/>
                    <a:gd name="T44" fmla="*/ 0 w 1631"/>
                    <a:gd name="T45" fmla="*/ 0 h 86"/>
                    <a:gd name="T46" fmla="*/ 0 w 1631"/>
                    <a:gd name="T47" fmla="*/ 0 h 86"/>
                    <a:gd name="T48" fmla="*/ 0 w 1631"/>
                    <a:gd name="T49" fmla="*/ 0 h 86"/>
                    <a:gd name="T50" fmla="*/ 0 w 1631"/>
                    <a:gd name="T51" fmla="*/ 0 h 8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31" h="86">
                      <a:moveTo>
                        <a:pt x="1623" y="73"/>
                      </a:moveTo>
                      <a:lnTo>
                        <a:pt x="1628" y="73"/>
                      </a:lnTo>
                      <a:cubicBezTo>
                        <a:pt x="1630" y="73"/>
                        <a:pt x="1631" y="71"/>
                        <a:pt x="1631" y="70"/>
                      </a:cubicBezTo>
                      <a:cubicBezTo>
                        <a:pt x="1631" y="70"/>
                        <a:pt x="1631" y="70"/>
                        <a:pt x="1631" y="70"/>
                      </a:cubicBezTo>
                      <a:lnTo>
                        <a:pt x="1631" y="45"/>
                      </a:lnTo>
                      <a:cubicBezTo>
                        <a:pt x="1631" y="44"/>
                        <a:pt x="1630" y="43"/>
                        <a:pt x="1629" y="43"/>
                      </a:cubicBezTo>
                      <a:lnTo>
                        <a:pt x="1526" y="5"/>
                      </a:lnTo>
                      <a:cubicBezTo>
                        <a:pt x="1517" y="2"/>
                        <a:pt x="1508" y="0"/>
                        <a:pt x="1500" y="0"/>
                      </a:cubicBezTo>
                      <a:lnTo>
                        <a:pt x="132" y="0"/>
                      </a:lnTo>
                      <a:cubicBezTo>
                        <a:pt x="123" y="0"/>
                        <a:pt x="114" y="2"/>
                        <a:pt x="106" y="5"/>
                      </a:cubicBezTo>
                      <a:lnTo>
                        <a:pt x="2" y="43"/>
                      </a:lnTo>
                      <a:cubicBezTo>
                        <a:pt x="1" y="43"/>
                        <a:pt x="0" y="44"/>
                        <a:pt x="0" y="45"/>
                      </a:cubicBezTo>
                      <a:lnTo>
                        <a:pt x="0" y="70"/>
                      </a:lnTo>
                      <a:cubicBezTo>
                        <a:pt x="0" y="71"/>
                        <a:pt x="2" y="73"/>
                        <a:pt x="3" y="73"/>
                      </a:cubicBezTo>
                      <a:lnTo>
                        <a:pt x="8" y="73"/>
                      </a:lnTo>
                      <a:cubicBezTo>
                        <a:pt x="8" y="80"/>
                        <a:pt x="14" y="86"/>
                        <a:pt x="21" y="86"/>
                      </a:cubicBezTo>
                      <a:lnTo>
                        <a:pt x="1610" y="86"/>
                      </a:lnTo>
                      <a:cubicBezTo>
                        <a:pt x="1618" y="86"/>
                        <a:pt x="1623" y="80"/>
                        <a:pt x="1623" y="73"/>
                      </a:cubicBezTo>
                      <a:cubicBezTo>
                        <a:pt x="1623" y="73"/>
                        <a:pt x="1623" y="73"/>
                        <a:pt x="1623" y="73"/>
                      </a:cubicBezTo>
                    </a:path>
                  </a:pathLst>
                </a:custGeom>
                <a:noFill/>
                <a:ln w="0" cap="rnd">
                  <a:solidFill>
                    <a:srgbClr val="C0C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917" name="Rectangle 189"/>
                <p:cNvSpPr>
                  <a:spLocks noChangeArrowheads="1"/>
                </p:cNvSpPr>
                <p:nvPr/>
              </p:nvSpPr>
              <p:spPr bwMode="auto">
                <a:xfrm>
                  <a:off x="2892" y="2765"/>
                  <a:ext cx="247" cy="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8" name="Rectangle 190"/>
                <p:cNvSpPr>
                  <a:spLocks noChangeArrowheads="1"/>
                </p:cNvSpPr>
                <p:nvPr/>
              </p:nvSpPr>
              <p:spPr bwMode="auto">
                <a:xfrm>
                  <a:off x="2846" y="2763"/>
                  <a:ext cx="4" cy="7"/>
                </a:xfrm>
                <a:prstGeom prst="rect">
                  <a:avLst/>
                </a:prstGeom>
                <a:solidFill>
                  <a:srgbClr val="FCFC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9" name="Rectangle 191"/>
                <p:cNvSpPr>
                  <a:spLocks noChangeArrowheads="1"/>
                </p:cNvSpPr>
                <p:nvPr/>
              </p:nvSpPr>
              <p:spPr bwMode="auto">
                <a:xfrm>
                  <a:off x="2850" y="2763"/>
                  <a:ext cx="3" cy="7"/>
                </a:xfrm>
                <a:prstGeom prst="rect">
                  <a:avLst/>
                </a:prstGeom>
                <a:solidFill>
                  <a:srgbClr val="CDCD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20" name="Rectangle 192"/>
                <p:cNvSpPr>
                  <a:spLocks noChangeArrowheads="1"/>
                </p:cNvSpPr>
                <p:nvPr/>
              </p:nvSpPr>
              <p:spPr bwMode="auto">
                <a:xfrm>
                  <a:off x="2853" y="2763"/>
                  <a:ext cx="3" cy="7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21" name="Rectangle 193"/>
                <p:cNvSpPr>
                  <a:spLocks noChangeArrowheads="1"/>
                </p:cNvSpPr>
                <p:nvPr/>
              </p:nvSpPr>
              <p:spPr bwMode="auto">
                <a:xfrm>
                  <a:off x="2856" y="2763"/>
                  <a:ext cx="3" cy="7"/>
                </a:xfrm>
                <a:prstGeom prst="rect">
                  <a:avLst/>
                </a:prstGeom>
                <a:solidFill>
                  <a:srgbClr val="D5D5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22" name="Rectangle 194"/>
                <p:cNvSpPr>
                  <a:spLocks noChangeArrowheads="1"/>
                </p:cNvSpPr>
                <p:nvPr/>
              </p:nvSpPr>
              <p:spPr bwMode="auto">
                <a:xfrm>
                  <a:off x="2859" y="2763"/>
                  <a:ext cx="4" cy="7"/>
                </a:xfrm>
                <a:prstGeom prst="rect">
                  <a:avLst/>
                </a:prstGeom>
                <a:solidFill>
                  <a:srgbClr val="D9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23" name="Rectangle 195"/>
                <p:cNvSpPr>
                  <a:spLocks noChangeArrowheads="1"/>
                </p:cNvSpPr>
                <p:nvPr/>
              </p:nvSpPr>
              <p:spPr bwMode="auto">
                <a:xfrm>
                  <a:off x="2863" y="2763"/>
                  <a:ext cx="3" cy="7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24" name="Rectangle 196"/>
                <p:cNvSpPr>
                  <a:spLocks noChangeArrowheads="1"/>
                </p:cNvSpPr>
                <p:nvPr/>
              </p:nvSpPr>
              <p:spPr bwMode="auto">
                <a:xfrm>
                  <a:off x="2866" y="2763"/>
                  <a:ext cx="3" cy="7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25" name="Rectangle 197"/>
                <p:cNvSpPr>
                  <a:spLocks noChangeArrowheads="1"/>
                </p:cNvSpPr>
                <p:nvPr/>
              </p:nvSpPr>
              <p:spPr bwMode="auto">
                <a:xfrm>
                  <a:off x="2869" y="2763"/>
                  <a:ext cx="3" cy="7"/>
                </a:xfrm>
                <a:prstGeom prst="rect">
                  <a:avLst/>
                </a:prstGeom>
                <a:solidFill>
                  <a:srgbClr val="E4E4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26" name="Rectangle 198"/>
                <p:cNvSpPr>
                  <a:spLocks noChangeArrowheads="1"/>
                </p:cNvSpPr>
                <p:nvPr/>
              </p:nvSpPr>
              <p:spPr bwMode="auto">
                <a:xfrm>
                  <a:off x="2872" y="2763"/>
                  <a:ext cx="4" cy="7"/>
                </a:xfrm>
                <a:prstGeom prst="rect">
                  <a:avLst/>
                </a:prstGeom>
                <a:solidFill>
                  <a:srgbClr val="E8E8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27" name="Rectangle 199"/>
                <p:cNvSpPr>
                  <a:spLocks noChangeArrowheads="1"/>
                </p:cNvSpPr>
                <p:nvPr/>
              </p:nvSpPr>
              <p:spPr bwMode="auto">
                <a:xfrm>
                  <a:off x="2876" y="2763"/>
                  <a:ext cx="3" cy="7"/>
                </a:xfrm>
                <a:prstGeom prst="rect">
                  <a:avLst/>
                </a:prstGeom>
                <a:solidFill>
                  <a:srgbClr val="EBEB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28" name="Rectangle 200"/>
                <p:cNvSpPr>
                  <a:spLocks noChangeArrowheads="1"/>
                </p:cNvSpPr>
                <p:nvPr/>
              </p:nvSpPr>
              <p:spPr bwMode="auto">
                <a:xfrm>
                  <a:off x="2879" y="2763"/>
                  <a:ext cx="3" cy="7"/>
                </a:xfrm>
                <a:prstGeom prst="rect">
                  <a:avLst/>
                </a:prstGeom>
                <a:solidFill>
                  <a:srgbClr val="EFEF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29" name="Rectangle 201"/>
                <p:cNvSpPr>
                  <a:spLocks noChangeArrowheads="1"/>
                </p:cNvSpPr>
                <p:nvPr/>
              </p:nvSpPr>
              <p:spPr bwMode="auto">
                <a:xfrm>
                  <a:off x="2882" y="2763"/>
                  <a:ext cx="3" cy="7"/>
                </a:xfrm>
                <a:prstGeom prst="rect">
                  <a:avLst/>
                </a:prstGeom>
                <a:solidFill>
                  <a:srgbClr val="F3F3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30" name="Rectangle 202"/>
                <p:cNvSpPr>
                  <a:spLocks noChangeArrowheads="1"/>
                </p:cNvSpPr>
                <p:nvPr/>
              </p:nvSpPr>
              <p:spPr bwMode="auto">
                <a:xfrm>
                  <a:off x="2885" y="2763"/>
                  <a:ext cx="4" cy="7"/>
                </a:xfrm>
                <a:prstGeom prst="rect">
                  <a:avLst/>
                </a:pr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31" name="Rectangle 203"/>
                <p:cNvSpPr>
                  <a:spLocks noChangeArrowheads="1"/>
                </p:cNvSpPr>
                <p:nvPr/>
              </p:nvSpPr>
              <p:spPr bwMode="auto">
                <a:xfrm>
                  <a:off x="2889" y="2763"/>
                  <a:ext cx="3" cy="7"/>
                </a:xfrm>
                <a:prstGeom prst="rect">
                  <a:avLst/>
                </a:prstGeom>
                <a:solidFill>
                  <a:srgbClr val="FAFA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32" name="Rectangle 204"/>
                <p:cNvSpPr>
                  <a:spLocks noChangeArrowheads="1"/>
                </p:cNvSpPr>
                <p:nvPr/>
              </p:nvSpPr>
              <p:spPr bwMode="auto">
                <a:xfrm>
                  <a:off x="3135" y="2763"/>
                  <a:ext cx="3" cy="7"/>
                </a:xfrm>
                <a:prstGeom prst="rect">
                  <a:avLst/>
                </a:prstGeom>
                <a:solidFill>
                  <a:srgbClr val="D0D0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33" name="Rectangle 205"/>
                <p:cNvSpPr>
                  <a:spLocks noChangeArrowheads="1"/>
                </p:cNvSpPr>
                <p:nvPr/>
              </p:nvSpPr>
              <p:spPr bwMode="auto">
                <a:xfrm>
                  <a:off x="3138" y="2763"/>
                  <a:ext cx="4" cy="7"/>
                </a:xfrm>
                <a:prstGeom prst="rect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34" name="Rectangle 206"/>
                <p:cNvSpPr>
                  <a:spLocks noChangeArrowheads="1"/>
                </p:cNvSpPr>
                <p:nvPr/>
              </p:nvSpPr>
              <p:spPr bwMode="auto">
                <a:xfrm>
                  <a:off x="3142" y="2763"/>
                  <a:ext cx="3" cy="7"/>
                </a:xfrm>
                <a:prstGeom prst="rect">
                  <a:avLst/>
                </a:prstGeom>
                <a:solidFill>
                  <a:srgbClr val="FAFA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35" name="Rectangle 207"/>
                <p:cNvSpPr>
                  <a:spLocks noChangeArrowheads="1"/>
                </p:cNvSpPr>
                <p:nvPr/>
              </p:nvSpPr>
              <p:spPr bwMode="auto">
                <a:xfrm>
                  <a:off x="3145" y="2763"/>
                  <a:ext cx="3" cy="7"/>
                </a:xfrm>
                <a:prstGeom prst="rect">
                  <a:avLst/>
                </a:prstGeom>
                <a:solidFill>
                  <a:srgbClr val="F7F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36" name="Rectangle 208"/>
                <p:cNvSpPr>
                  <a:spLocks noChangeArrowheads="1"/>
                </p:cNvSpPr>
                <p:nvPr/>
              </p:nvSpPr>
              <p:spPr bwMode="auto">
                <a:xfrm>
                  <a:off x="3148" y="2763"/>
                  <a:ext cx="3" cy="7"/>
                </a:xfrm>
                <a:prstGeom prst="rect">
                  <a:avLst/>
                </a:prstGeom>
                <a:solidFill>
                  <a:srgbClr val="F3F3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37" name="Rectangle 209"/>
                <p:cNvSpPr>
                  <a:spLocks noChangeArrowheads="1"/>
                </p:cNvSpPr>
                <p:nvPr/>
              </p:nvSpPr>
              <p:spPr bwMode="auto">
                <a:xfrm>
                  <a:off x="3151" y="2763"/>
                  <a:ext cx="4" cy="7"/>
                </a:xfrm>
                <a:prstGeom prst="rect">
                  <a:avLst/>
                </a:prstGeom>
                <a:solidFill>
                  <a:srgbClr val="EFEF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38" name="Rectangle 210"/>
                <p:cNvSpPr>
                  <a:spLocks noChangeArrowheads="1"/>
                </p:cNvSpPr>
                <p:nvPr/>
              </p:nvSpPr>
              <p:spPr bwMode="auto">
                <a:xfrm>
                  <a:off x="3155" y="2763"/>
                  <a:ext cx="3" cy="7"/>
                </a:xfrm>
                <a:prstGeom prst="rect">
                  <a:avLst/>
                </a:prstGeom>
                <a:solidFill>
                  <a:srgbClr val="EBEB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39" name="Rectangle 211"/>
                <p:cNvSpPr>
                  <a:spLocks noChangeArrowheads="1"/>
                </p:cNvSpPr>
                <p:nvPr/>
              </p:nvSpPr>
              <p:spPr bwMode="auto">
                <a:xfrm>
                  <a:off x="3158" y="2763"/>
                  <a:ext cx="3" cy="7"/>
                </a:xfrm>
                <a:prstGeom prst="rect">
                  <a:avLst/>
                </a:prstGeom>
                <a:solidFill>
                  <a:srgbClr val="E8E8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0" name="Rectangle 212"/>
                <p:cNvSpPr>
                  <a:spLocks noChangeArrowheads="1"/>
                </p:cNvSpPr>
                <p:nvPr/>
              </p:nvSpPr>
              <p:spPr bwMode="auto">
                <a:xfrm>
                  <a:off x="3161" y="2763"/>
                  <a:ext cx="3" cy="7"/>
                </a:xfrm>
                <a:prstGeom prst="rect">
                  <a:avLst/>
                </a:prstGeom>
                <a:solidFill>
                  <a:srgbClr val="E4E4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1" name="Rectangle 213"/>
                <p:cNvSpPr>
                  <a:spLocks noChangeArrowheads="1"/>
                </p:cNvSpPr>
                <p:nvPr/>
              </p:nvSpPr>
              <p:spPr bwMode="auto">
                <a:xfrm>
                  <a:off x="3164" y="2763"/>
                  <a:ext cx="4" cy="7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2" name="Rectangle 214"/>
                <p:cNvSpPr>
                  <a:spLocks noChangeArrowheads="1"/>
                </p:cNvSpPr>
                <p:nvPr/>
              </p:nvSpPr>
              <p:spPr bwMode="auto">
                <a:xfrm>
                  <a:off x="3168" y="2763"/>
                  <a:ext cx="3" cy="7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3" name="Rectangle 215"/>
                <p:cNvSpPr>
                  <a:spLocks noChangeArrowheads="1"/>
                </p:cNvSpPr>
                <p:nvPr/>
              </p:nvSpPr>
              <p:spPr bwMode="auto">
                <a:xfrm>
                  <a:off x="3171" y="2763"/>
                  <a:ext cx="3" cy="7"/>
                </a:xfrm>
                <a:prstGeom prst="rect">
                  <a:avLst/>
                </a:prstGeom>
                <a:solidFill>
                  <a:srgbClr val="D9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4" name="Rectangle 216"/>
                <p:cNvSpPr>
                  <a:spLocks noChangeArrowheads="1"/>
                </p:cNvSpPr>
                <p:nvPr/>
              </p:nvSpPr>
              <p:spPr bwMode="auto">
                <a:xfrm>
                  <a:off x="3174" y="2763"/>
                  <a:ext cx="3" cy="7"/>
                </a:xfrm>
                <a:prstGeom prst="rect">
                  <a:avLst/>
                </a:prstGeom>
                <a:solidFill>
                  <a:srgbClr val="D5D5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5" name="Rectangle 217"/>
                <p:cNvSpPr>
                  <a:spLocks noChangeArrowheads="1"/>
                </p:cNvSpPr>
                <p:nvPr/>
              </p:nvSpPr>
              <p:spPr bwMode="auto">
                <a:xfrm>
                  <a:off x="3177" y="2763"/>
                  <a:ext cx="4" cy="7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6" name="Rectangle 218"/>
                <p:cNvSpPr>
                  <a:spLocks noChangeArrowheads="1"/>
                </p:cNvSpPr>
                <p:nvPr/>
              </p:nvSpPr>
              <p:spPr bwMode="auto">
                <a:xfrm>
                  <a:off x="2849" y="2765"/>
                  <a:ext cx="332" cy="6"/>
                </a:xfrm>
                <a:prstGeom prst="rect">
                  <a:avLst/>
                </a:prstGeom>
                <a:noFill/>
                <a:ln w="0" cap="rnd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7" name="Freeform 219"/>
                <p:cNvSpPr>
                  <a:spLocks/>
                </p:cNvSpPr>
                <p:nvPr/>
              </p:nvSpPr>
              <p:spPr bwMode="auto">
                <a:xfrm>
                  <a:off x="2702" y="2273"/>
                  <a:ext cx="627" cy="416"/>
                </a:xfrm>
                <a:custGeom>
                  <a:avLst/>
                  <a:gdLst>
                    <a:gd name="T0" fmla="*/ 0 w 3089"/>
                    <a:gd name="T1" fmla="*/ 0 h 2071"/>
                    <a:gd name="T2" fmla="*/ 0 w 3089"/>
                    <a:gd name="T3" fmla="*/ 0 h 2071"/>
                    <a:gd name="T4" fmla="*/ 0 w 3089"/>
                    <a:gd name="T5" fmla="*/ 0 h 2071"/>
                    <a:gd name="T6" fmla="*/ 0 w 3089"/>
                    <a:gd name="T7" fmla="*/ 0 h 2071"/>
                    <a:gd name="T8" fmla="*/ 0 w 3089"/>
                    <a:gd name="T9" fmla="*/ 0 h 2071"/>
                    <a:gd name="T10" fmla="*/ 0 w 3089"/>
                    <a:gd name="T11" fmla="*/ 0 h 2071"/>
                    <a:gd name="T12" fmla="*/ 0 w 3089"/>
                    <a:gd name="T13" fmla="*/ 0 h 2071"/>
                    <a:gd name="T14" fmla="*/ 0 w 3089"/>
                    <a:gd name="T15" fmla="*/ 0 h 2071"/>
                    <a:gd name="T16" fmla="*/ 0 w 3089"/>
                    <a:gd name="T17" fmla="*/ 0 h 2071"/>
                    <a:gd name="T18" fmla="*/ 0 w 3089"/>
                    <a:gd name="T19" fmla="*/ 0 h 2071"/>
                    <a:gd name="T20" fmla="*/ 0 w 3089"/>
                    <a:gd name="T21" fmla="*/ 0 h 2071"/>
                    <a:gd name="T22" fmla="*/ 0 w 3089"/>
                    <a:gd name="T23" fmla="*/ 0 h 2071"/>
                    <a:gd name="T24" fmla="*/ 0 w 3089"/>
                    <a:gd name="T25" fmla="*/ 0 h 2071"/>
                    <a:gd name="T26" fmla="*/ 0 w 3089"/>
                    <a:gd name="T27" fmla="*/ 0 h 207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089" h="2071">
                      <a:moveTo>
                        <a:pt x="54" y="2071"/>
                      </a:moveTo>
                      <a:lnTo>
                        <a:pt x="3036" y="2071"/>
                      </a:lnTo>
                      <a:cubicBezTo>
                        <a:pt x="3065" y="2071"/>
                        <a:pt x="3089" y="2048"/>
                        <a:pt x="3089" y="2018"/>
                      </a:cubicBezTo>
                      <a:cubicBezTo>
                        <a:pt x="3089" y="2018"/>
                        <a:pt x="3089" y="2018"/>
                        <a:pt x="3089" y="2018"/>
                      </a:cubicBezTo>
                      <a:lnTo>
                        <a:pt x="3089" y="54"/>
                      </a:lnTo>
                      <a:cubicBezTo>
                        <a:pt x="3089" y="24"/>
                        <a:pt x="3065" y="0"/>
                        <a:pt x="3036" y="0"/>
                      </a:cubicBezTo>
                      <a:cubicBezTo>
                        <a:pt x="3036" y="0"/>
                        <a:pt x="3036" y="0"/>
                        <a:pt x="3036" y="0"/>
                      </a:cubicBezTo>
                      <a:lnTo>
                        <a:pt x="54" y="0"/>
                      </a:lnTo>
                      <a:cubicBezTo>
                        <a:pt x="24" y="0"/>
                        <a:pt x="0" y="24"/>
                        <a:pt x="0" y="54"/>
                      </a:cubicBezTo>
                      <a:lnTo>
                        <a:pt x="0" y="2018"/>
                      </a:lnTo>
                      <a:cubicBezTo>
                        <a:pt x="0" y="2048"/>
                        <a:pt x="24" y="2071"/>
                        <a:pt x="54" y="2071"/>
                      </a:cubicBezTo>
                      <a:close/>
                    </a:path>
                  </a:pathLst>
                </a:custGeom>
                <a:solidFill>
                  <a:srgbClr val="4D4D4D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948" name="Freeform 220"/>
                <p:cNvSpPr>
                  <a:spLocks/>
                </p:cNvSpPr>
                <p:nvPr/>
              </p:nvSpPr>
              <p:spPr bwMode="auto">
                <a:xfrm>
                  <a:off x="2702" y="2273"/>
                  <a:ext cx="627" cy="416"/>
                </a:xfrm>
                <a:custGeom>
                  <a:avLst/>
                  <a:gdLst>
                    <a:gd name="T0" fmla="*/ 0 w 3089"/>
                    <a:gd name="T1" fmla="*/ 0 h 2071"/>
                    <a:gd name="T2" fmla="*/ 0 w 3089"/>
                    <a:gd name="T3" fmla="*/ 0 h 2071"/>
                    <a:gd name="T4" fmla="*/ 0 w 3089"/>
                    <a:gd name="T5" fmla="*/ 0 h 2071"/>
                    <a:gd name="T6" fmla="*/ 0 w 3089"/>
                    <a:gd name="T7" fmla="*/ 0 h 2071"/>
                    <a:gd name="T8" fmla="*/ 0 w 3089"/>
                    <a:gd name="T9" fmla="*/ 0 h 2071"/>
                    <a:gd name="T10" fmla="*/ 0 w 3089"/>
                    <a:gd name="T11" fmla="*/ 0 h 2071"/>
                    <a:gd name="T12" fmla="*/ 0 w 3089"/>
                    <a:gd name="T13" fmla="*/ 0 h 2071"/>
                    <a:gd name="T14" fmla="*/ 0 w 3089"/>
                    <a:gd name="T15" fmla="*/ 0 h 2071"/>
                    <a:gd name="T16" fmla="*/ 0 w 3089"/>
                    <a:gd name="T17" fmla="*/ 0 h 2071"/>
                    <a:gd name="T18" fmla="*/ 0 w 3089"/>
                    <a:gd name="T19" fmla="*/ 0 h 2071"/>
                    <a:gd name="T20" fmla="*/ 0 w 3089"/>
                    <a:gd name="T21" fmla="*/ 0 h 2071"/>
                    <a:gd name="T22" fmla="*/ 0 w 3089"/>
                    <a:gd name="T23" fmla="*/ 0 h 2071"/>
                    <a:gd name="T24" fmla="*/ 0 w 3089"/>
                    <a:gd name="T25" fmla="*/ 0 h 2071"/>
                    <a:gd name="T26" fmla="*/ 0 w 3089"/>
                    <a:gd name="T27" fmla="*/ 0 h 207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089" h="2071">
                      <a:moveTo>
                        <a:pt x="54" y="2071"/>
                      </a:moveTo>
                      <a:lnTo>
                        <a:pt x="3036" y="2071"/>
                      </a:lnTo>
                      <a:cubicBezTo>
                        <a:pt x="3065" y="2071"/>
                        <a:pt x="3089" y="2048"/>
                        <a:pt x="3089" y="2018"/>
                      </a:cubicBezTo>
                      <a:cubicBezTo>
                        <a:pt x="3089" y="2018"/>
                        <a:pt x="3089" y="2018"/>
                        <a:pt x="3089" y="2018"/>
                      </a:cubicBezTo>
                      <a:lnTo>
                        <a:pt x="3089" y="54"/>
                      </a:lnTo>
                      <a:cubicBezTo>
                        <a:pt x="3089" y="24"/>
                        <a:pt x="3065" y="0"/>
                        <a:pt x="3036" y="0"/>
                      </a:cubicBezTo>
                      <a:cubicBezTo>
                        <a:pt x="3036" y="0"/>
                        <a:pt x="3036" y="0"/>
                        <a:pt x="3036" y="0"/>
                      </a:cubicBezTo>
                      <a:lnTo>
                        <a:pt x="54" y="0"/>
                      </a:lnTo>
                      <a:cubicBezTo>
                        <a:pt x="24" y="0"/>
                        <a:pt x="0" y="24"/>
                        <a:pt x="0" y="54"/>
                      </a:cubicBezTo>
                      <a:lnTo>
                        <a:pt x="0" y="2018"/>
                      </a:lnTo>
                      <a:cubicBezTo>
                        <a:pt x="0" y="2048"/>
                        <a:pt x="24" y="2071"/>
                        <a:pt x="54" y="2071"/>
                      </a:cubicBezTo>
                      <a:close/>
                    </a:path>
                  </a:pathLst>
                </a:custGeom>
                <a:noFill/>
                <a:ln w="0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949" name="Rectangle 221"/>
                <p:cNvSpPr>
                  <a:spLocks noChangeArrowheads="1"/>
                </p:cNvSpPr>
                <p:nvPr/>
              </p:nvSpPr>
              <p:spPr bwMode="auto">
                <a:xfrm>
                  <a:off x="2720" y="2291"/>
                  <a:ext cx="587" cy="3"/>
                </a:xfrm>
                <a:prstGeom prst="rect">
                  <a:avLst/>
                </a:pr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0" name="Rectangle 222"/>
                <p:cNvSpPr>
                  <a:spLocks noChangeArrowheads="1"/>
                </p:cNvSpPr>
                <p:nvPr/>
              </p:nvSpPr>
              <p:spPr bwMode="auto">
                <a:xfrm>
                  <a:off x="2720" y="2294"/>
                  <a:ext cx="587" cy="3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1" name="Rectangle 223"/>
                <p:cNvSpPr>
                  <a:spLocks noChangeArrowheads="1"/>
                </p:cNvSpPr>
                <p:nvPr/>
              </p:nvSpPr>
              <p:spPr bwMode="auto">
                <a:xfrm>
                  <a:off x="2720" y="2297"/>
                  <a:ext cx="587" cy="10"/>
                </a:xfrm>
                <a:prstGeom prst="rect">
                  <a:avLst/>
                </a:prstGeom>
                <a:solidFill>
                  <a:srgbClr val="3434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2" name="Rectangle 224"/>
                <p:cNvSpPr>
                  <a:spLocks noChangeArrowheads="1"/>
                </p:cNvSpPr>
                <p:nvPr/>
              </p:nvSpPr>
              <p:spPr bwMode="auto">
                <a:xfrm>
                  <a:off x="2720" y="2307"/>
                  <a:ext cx="587" cy="6"/>
                </a:xfrm>
                <a:prstGeom prst="rect">
                  <a:avLst/>
                </a:prstGeom>
                <a:solidFill>
                  <a:srgbClr val="3535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3" name="Rectangle 225"/>
                <p:cNvSpPr>
                  <a:spLocks noChangeArrowheads="1"/>
                </p:cNvSpPr>
                <p:nvPr/>
              </p:nvSpPr>
              <p:spPr bwMode="auto">
                <a:xfrm>
                  <a:off x="2720" y="2313"/>
                  <a:ext cx="587" cy="7"/>
                </a:xfrm>
                <a:prstGeom prst="rect">
                  <a:avLst/>
                </a:prstGeom>
                <a:solidFill>
                  <a:srgbClr val="3636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4" name="Rectangle 226"/>
                <p:cNvSpPr>
                  <a:spLocks noChangeArrowheads="1"/>
                </p:cNvSpPr>
                <p:nvPr/>
              </p:nvSpPr>
              <p:spPr bwMode="auto">
                <a:xfrm>
                  <a:off x="2720" y="2320"/>
                  <a:ext cx="587" cy="9"/>
                </a:xfrm>
                <a:prstGeom prst="rect">
                  <a:avLst/>
                </a:prstGeom>
                <a:solidFill>
                  <a:srgbClr val="3737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5" name="Rectangle 227"/>
                <p:cNvSpPr>
                  <a:spLocks noChangeArrowheads="1"/>
                </p:cNvSpPr>
                <p:nvPr/>
              </p:nvSpPr>
              <p:spPr bwMode="auto">
                <a:xfrm>
                  <a:off x="2720" y="2329"/>
                  <a:ext cx="587" cy="7"/>
                </a:xfrm>
                <a:prstGeom prst="rect">
                  <a:avLst/>
                </a:prstGeom>
                <a:solidFill>
                  <a:srgbClr val="3838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6" name="Rectangle 228"/>
                <p:cNvSpPr>
                  <a:spLocks noChangeArrowheads="1"/>
                </p:cNvSpPr>
                <p:nvPr/>
              </p:nvSpPr>
              <p:spPr bwMode="auto">
                <a:xfrm>
                  <a:off x="2720" y="2336"/>
                  <a:ext cx="587" cy="6"/>
                </a:xfrm>
                <a:prstGeom prst="rect">
                  <a:avLst/>
                </a:prstGeom>
                <a:solidFill>
                  <a:srgbClr val="3939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7" name="Rectangle 229"/>
                <p:cNvSpPr>
                  <a:spLocks noChangeArrowheads="1"/>
                </p:cNvSpPr>
                <p:nvPr/>
              </p:nvSpPr>
              <p:spPr bwMode="auto">
                <a:xfrm>
                  <a:off x="2720" y="2342"/>
                  <a:ext cx="587" cy="7"/>
                </a:xfrm>
                <a:prstGeom prst="rect">
                  <a:avLst/>
                </a:prstGeom>
                <a:solidFill>
                  <a:srgbClr val="3A3A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8" name="Rectangle 230"/>
                <p:cNvSpPr>
                  <a:spLocks noChangeArrowheads="1"/>
                </p:cNvSpPr>
                <p:nvPr/>
              </p:nvSpPr>
              <p:spPr bwMode="auto">
                <a:xfrm>
                  <a:off x="2720" y="2349"/>
                  <a:ext cx="587" cy="6"/>
                </a:xfrm>
                <a:prstGeom prst="rect">
                  <a:avLst/>
                </a:prstGeom>
                <a:solidFill>
                  <a:srgbClr val="3B3B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9" name="Rectangle 231"/>
                <p:cNvSpPr>
                  <a:spLocks noChangeArrowheads="1"/>
                </p:cNvSpPr>
                <p:nvPr/>
              </p:nvSpPr>
              <p:spPr bwMode="auto">
                <a:xfrm>
                  <a:off x="2720" y="2355"/>
                  <a:ext cx="587" cy="6"/>
                </a:xfrm>
                <a:prstGeom prst="rect">
                  <a:avLst/>
                </a:prstGeom>
                <a:solidFill>
                  <a:srgbClr val="3C3C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0" name="Rectangle 232"/>
                <p:cNvSpPr>
                  <a:spLocks noChangeArrowheads="1"/>
                </p:cNvSpPr>
                <p:nvPr/>
              </p:nvSpPr>
              <p:spPr bwMode="auto">
                <a:xfrm>
                  <a:off x="2720" y="2361"/>
                  <a:ext cx="587" cy="7"/>
                </a:xfrm>
                <a:prstGeom prst="rect">
                  <a:avLst/>
                </a:prstGeom>
                <a:solidFill>
                  <a:srgbClr val="3D3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1" name="Rectangle 233"/>
                <p:cNvSpPr>
                  <a:spLocks noChangeArrowheads="1"/>
                </p:cNvSpPr>
                <p:nvPr/>
              </p:nvSpPr>
              <p:spPr bwMode="auto">
                <a:xfrm>
                  <a:off x="2720" y="2368"/>
                  <a:ext cx="587" cy="6"/>
                </a:xfrm>
                <a:prstGeom prst="rect">
                  <a:avLst/>
                </a:prstGeom>
                <a:solidFill>
                  <a:srgbClr val="3E3E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2" name="Rectangle 234"/>
                <p:cNvSpPr>
                  <a:spLocks noChangeArrowheads="1"/>
                </p:cNvSpPr>
                <p:nvPr/>
              </p:nvSpPr>
              <p:spPr bwMode="auto">
                <a:xfrm>
                  <a:off x="2720" y="2374"/>
                  <a:ext cx="587" cy="10"/>
                </a:xfrm>
                <a:prstGeom prst="rect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3" name="Rectangle 235"/>
                <p:cNvSpPr>
                  <a:spLocks noChangeArrowheads="1"/>
                </p:cNvSpPr>
                <p:nvPr/>
              </p:nvSpPr>
              <p:spPr bwMode="auto">
                <a:xfrm>
                  <a:off x="2720" y="2384"/>
                  <a:ext cx="587" cy="6"/>
                </a:xfrm>
                <a:prstGeom prst="rect">
                  <a:avLst/>
                </a:pr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4" name="Rectangle 236"/>
                <p:cNvSpPr>
                  <a:spLocks noChangeArrowheads="1"/>
                </p:cNvSpPr>
                <p:nvPr/>
              </p:nvSpPr>
              <p:spPr bwMode="auto">
                <a:xfrm>
                  <a:off x="2720" y="2390"/>
                  <a:ext cx="587" cy="7"/>
                </a:xfrm>
                <a:prstGeom prst="rect">
                  <a:avLst/>
                </a:pr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5" name="Rectangle 237"/>
                <p:cNvSpPr>
                  <a:spLocks noChangeArrowheads="1"/>
                </p:cNvSpPr>
                <p:nvPr/>
              </p:nvSpPr>
              <p:spPr bwMode="auto">
                <a:xfrm>
                  <a:off x="2720" y="2397"/>
                  <a:ext cx="587" cy="9"/>
                </a:xfrm>
                <a:prstGeom prst="rect">
                  <a:avLst/>
                </a:prstGeom>
                <a:solidFill>
                  <a:srgbClr val="42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6" name="Rectangle 238"/>
                <p:cNvSpPr>
                  <a:spLocks noChangeArrowheads="1"/>
                </p:cNvSpPr>
                <p:nvPr/>
              </p:nvSpPr>
              <p:spPr bwMode="auto">
                <a:xfrm>
                  <a:off x="2720" y="2406"/>
                  <a:ext cx="587" cy="7"/>
                </a:xfrm>
                <a:prstGeom prst="rect">
                  <a:avLst/>
                </a:prstGeom>
                <a:solidFill>
                  <a:srgbClr val="4343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7" name="Rectangle 239"/>
                <p:cNvSpPr>
                  <a:spLocks noChangeArrowheads="1"/>
                </p:cNvSpPr>
                <p:nvPr/>
              </p:nvSpPr>
              <p:spPr bwMode="auto">
                <a:xfrm>
                  <a:off x="2720" y="2413"/>
                  <a:ext cx="587" cy="6"/>
                </a:xfrm>
                <a:prstGeom prst="rect">
                  <a:avLst/>
                </a:prstGeom>
                <a:solidFill>
                  <a:srgbClr val="4444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8" name="Rectangle 240"/>
                <p:cNvSpPr>
                  <a:spLocks noChangeArrowheads="1"/>
                </p:cNvSpPr>
                <p:nvPr/>
              </p:nvSpPr>
              <p:spPr bwMode="auto">
                <a:xfrm>
                  <a:off x="2720" y="2419"/>
                  <a:ext cx="587" cy="10"/>
                </a:xfrm>
                <a:prstGeom prst="rect">
                  <a:avLst/>
                </a:prstGeom>
                <a:solidFill>
                  <a:srgbClr val="4545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9" name="Rectangle 241"/>
                <p:cNvSpPr>
                  <a:spLocks noChangeArrowheads="1"/>
                </p:cNvSpPr>
                <p:nvPr/>
              </p:nvSpPr>
              <p:spPr bwMode="auto">
                <a:xfrm>
                  <a:off x="2720" y="2429"/>
                  <a:ext cx="587" cy="6"/>
                </a:xfrm>
                <a:prstGeom prst="rect">
                  <a:avLst/>
                </a:prstGeom>
                <a:solidFill>
                  <a:srgbClr val="4646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70" name="Rectangle 242"/>
                <p:cNvSpPr>
                  <a:spLocks noChangeArrowheads="1"/>
                </p:cNvSpPr>
                <p:nvPr/>
              </p:nvSpPr>
              <p:spPr bwMode="auto">
                <a:xfrm>
                  <a:off x="2720" y="2435"/>
                  <a:ext cx="587" cy="10"/>
                </a:xfrm>
                <a:prstGeom prst="rect">
                  <a:avLst/>
                </a:prstGeom>
                <a:solidFill>
                  <a:srgbClr val="4747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71" name="Rectangle 243"/>
                <p:cNvSpPr>
                  <a:spLocks noChangeArrowheads="1"/>
                </p:cNvSpPr>
                <p:nvPr/>
              </p:nvSpPr>
              <p:spPr bwMode="auto">
                <a:xfrm>
                  <a:off x="2720" y="2445"/>
                  <a:ext cx="587" cy="6"/>
                </a:xfrm>
                <a:prstGeom prst="rect">
                  <a:avLst/>
                </a:prstGeom>
                <a:solidFill>
                  <a:srgbClr val="4848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72" name="Rectangle 244"/>
                <p:cNvSpPr>
                  <a:spLocks noChangeArrowheads="1"/>
                </p:cNvSpPr>
                <p:nvPr/>
              </p:nvSpPr>
              <p:spPr bwMode="auto">
                <a:xfrm>
                  <a:off x="2720" y="2451"/>
                  <a:ext cx="587" cy="7"/>
                </a:xfrm>
                <a:prstGeom prst="rect">
                  <a:avLst/>
                </a:prstGeom>
                <a:solidFill>
                  <a:srgbClr val="4949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73" name="Rectangle 245"/>
                <p:cNvSpPr>
                  <a:spLocks noChangeArrowheads="1"/>
                </p:cNvSpPr>
                <p:nvPr/>
              </p:nvSpPr>
              <p:spPr bwMode="auto">
                <a:xfrm>
                  <a:off x="2720" y="2458"/>
                  <a:ext cx="587" cy="6"/>
                </a:xfrm>
                <a:prstGeom prst="rect">
                  <a:avLst/>
                </a:prstGeom>
                <a:solidFill>
                  <a:srgbClr val="4A4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74" name="Rectangle 246"/>
                <p:cNvSpPr>
                  <a:spLocks noChangeArrowheads="1"/>
                </p:cNvSpPr>
                <p:nvPr/>
              </p:nvSpPr>
              <p:spPr bwMode="auto">
                <a:xfrm>
                  <a:off x="2720" y="2464"/>
                  <a:ext cx="587" cy="7"/>
                </a:xfrm>
                <a:prstGeom prst="rect">
                  <a:avLst/>
                </a:prstGeom>
                <a:solidFill>
                  <a:srgbClr val="4B4B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75" name="Rectangle 247"/>
                <p:cNvSpPr>
                  <a:spLocks noChangeArrowheads="1"/>
                </p:cNvSpPr>
                <p:nvPr/>
              </p:nvSpPr>
              <p:spPr bwMode="auto">
                <a:xfrm>
                  <a:off x="2720" y="2471"/>
                  <a:ext cx="587" cy="3"/>
                </a:xfrm>
                <a:prstGeom prst="rect">
                  <a:avLst/>
                </a:prstGeom>
                <a:solidFill>
                  <a:srgbClr val="4C4C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76" name="Rectangle 248"/>
                <p:cNvSpPr>
                  <a:spLocks noChangeArrowheads="1"/>
                </p:cNvSpPr>
                <p:nvPr/>
              </p:nvSpPr>
              <p:spPr bwMode="auto">
                <a:xfrm>
                  <a:off x="2720" y="2474"/>
                  <a:ext cx="587" cy="6"/>
                </a:xfrm>
                <a:prstGeom prst="rect">
                  <a:avLst/>
                </a:pr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77" name="Rectangle 249"/>
                <p:cNvSpPr>
                  <a:spLocks noChangeArrowheads="1"/>
                </p:cNvSpPr>
                <p:nvPr/>
              </p:nvSpPr>
              <p:spPr bwMode="auto">
                <a:xfrm>
                  <a:off x="2720" y="2480"/>
                  <a:ext cx="587" cy="10"/>
                </a:xfrm>
                <a:prstGeom prst="rect">
                  <a:avLst/>
                </a:prstGeom>
                <a:solidFill>
                  <a:srgbClr val="4E4E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78" name="Rectangle 250"/>
                <p:cNvSpPr>
                  <a:spLocks noChangeArrowheads="1"/>
                </p:cNvSpPr>
                <p:nvPr/>
              </p:nvSpPr>
              <p:spPr bwMode="auto">
                <a:xfrm>
                  <a:off x="2720" y="2490"/>
                  <a:ext cx="587" cy="6"/>
                </a:xfrm>
                <a:prstGeom prst="rect">
                  <a:avLst/>
                </a:prstGeom>
                <a:solidFill>
                  <a:srgbClr val="4F4F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79" name="Rectangle 251"/>
                <p:cNvSpPr>
                  <a:spLocks noChangeArrowheads="1"/>
                </p:cNvSpPr>
                <p:nvPr/>
              </p:nvSpPr>
              <p:spPr bwMode="auto">
                <a:xfrm>
                  <a:off x="2720" y="2496"/>
                  <a:ext cx="587" cy="10"/>
                </a:xfrm>
                <a:prstGeom prst="rect">
                  <a:avLst/>
                </a:prstGeom>
                <a:solidFill>
                  <a:srgbClr val="50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80" name="Rectangle 252"/>
                <p:cNvSpPr>
                  <a:spLocks noChangeArrowheads="1"/>
                </p:cNvSpPr>
                <p:nvPr/>
              </p:nvSpPr>
              <p:spPr bwMode="auto">
                <a:xfrm>
                  <a:off x="2720" y="2506"/>
                  <a:ext cx="587" cy="6"/>
                </a:xfrm>
                <a:prstGeom prst="rect">
                  <a:avLst/>
                </a:prstGeom>
                <a:solidFill>
                  <a:srgbClr val="5151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81" name="Rectangle 253"/>
                <p:cNvSpPr>
                  <a:spLocks noChangeArrowheads="1"/>
                </p:cNvSpPr>
                <p:nvPr/>
              </p:nvSpPr>
              <p:spPr bwMode="auto">
                <a:xfrm>
                  <a:off x="2720" y="2512"/>
                  <a:ext cx="587" cy="7"/>
                </a:xfrm>
                <a:prstGeom prst="rect">
                  <a:avLst/>
                </a:prstGeom>
                <a:solidFill>
                  <a:srgbClr val="52525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82" name="Rectangle 254"/>
                <p:cNvSpPr>
                  <a:spLocks noChangeArrowheads="1"/>
                </p:cNvSpPr>
                <p:nvPr/>
              </p:nvSpPr>
              <p:spPr bwMode="auto">
                <a:xfrm>
                  <a:off x="2720" y="2519"/>
                  <a:ext cx="587" cy="10"/>
                </a:xfrm>
                <a:prstGeom prst="rect">
                  <a:avLst/>
                </a:prstGeom>
                <a:solidFill>
                  <a:srgbClr val="5353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83" name="Rectangle 255"/>
                <p:cNvSpPr>
                  <a:spLocks noChangeArrowheads="1"/>
                </p:cNvSpPr>
                <p:nvPr/>
              </p:nvSpPr>
              <p:spPr bwMode="auto">
                <a:xfrm>
                  <a:off x="2720" y="2529"/>
                  <a:ext cx="587" cy="6"/>
                </a:xfrm>
                <a:prstGeom prst="rect">
                  <a:avLst/>
                </a:prstGeom>
                <a:solidFill>
                  <a:srgbClr val="5454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84" name="Rectangle 256"/>
                <p:cNvSpPr>
                  <a:spLocks noChangeArrowheads="1"/>
                </p:cNvSpPr>
                <p:nvPr/>
              </p:nvSpPr>
              <p:spPr bwMode="auto">
                <a:xfrm>
                  <a:off x="2720" y="2535"/>
                  <a:ext cx="587" cy="6"/>
                </a:xfrm>
                <a:prstGeom prst="rect">
                  <a:avLst/>
                </a:prstGeom>
                <a:solidFill>
                  <a:srgbClr val="5555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85" name="Rectangle 257"/>
                <p:cNvSpPr>
                  <a:spLocks noChangeArrowheads="1"/>
                </p:cNvSpPr>
                <p:nvPr/>
              </p:nvSpPr>
              <p:spPr bwMode="auto">
                <a:xfrm>
                  <a:off x="2720" y="2541"/>
                  <a:ext cx="587" cy="10"/>
                </a:xfrm>
                <a:prstGeom prst="rect">
                  <a:avLst/>
                </a:prstGeom>
                <a:solidFill>
                  <a:srgbClr val="5656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86" name="Rectangle 258"/>
                <p:cNvSpPr>
                  <a:spLocks noChangeArrowheads="1"/>
                </p:cNvSpPr>
                <p:nvPr/>
              </p:nvSpPr>
              <p:spPr bwMode="auto">
                <a:xfrm>
                  <a:off x="2720" y="2551"/>
                  <a:ext cx="587" cy="6"/>
                </a:xfrm>
                <a:prstGeom prst="rect">
                  <a:avLst/>
                </a:prstGeom>
                <a:solidFill>
                  <a:srgbClr val="5757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87" name="Rectangle 259"/>
                <p:cNvSpPr>
                  <a:spLocks noChangeArrowheads="1"/>
                </p:cNvSpPr>
                <p:nvPr/>
              </p:nvSpPr>
              <p:spPr bwMode="auto">
                <a:xfrm>
                  <a:off x="2720" y="2557"/>
                  <a:ext cx="587" cy="10"/>
                </a:xfrm>
                <a:prstGeom prst="rect">
                  <a:avLst/>
                </a:prstGeom>
                <a:solidFill>
                  <a:srgbClr val="58585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88" name="Rectangle 260"/>
                <p:cNvSpPr>
                  <a:spLocks noChangeArrowheads="1"/>
                </p:cNvSpPr>
                <p:nvPr/>
              </p:nvSpPr>
              <p:spPr bwMode="auto">
                <a:xfrm>
                  <a:off x="2720" y="2567"/>
                  <a:ext cx="587" cy="7"/>
                </a:xfrm>
                <a:prstGeom prst="rect">
                  <a:avLst/>
                </a:pr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89" name="Rectangle 261"/>
                <p:cNvSpPr>
                  <a:spLocks noChangeArrowheads="1"/>
                </p:cNvSpPr>
                <p:nvPr/>
              </p:nvSpPr>
              <p:spPr bwMode="auto">
                <a:xfrm>
                  <a:off x="2720" y="2574"/>
                  <a:ext cx="587" cy="6"/>
                </a:xfrm>
                <a:prstGeom prst="rect">
                  <a:avLst/>
                </a:prstGeom>
                <a:solidFill>
                  <a:srgbClr val="5A5A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90" name="Rectangle 262"/>
                <p:cNvSpPr>
                  <a:spLocks noChangeArrowheads="1"/>
                </p:cNvSpPr>
                <p:nvPr/>
              </p:nvSpPr>
              <p:spPr bwMode="auto">
                <a:xfrm>
                  <a:off x="2720" y="2580"/>
                  <a:ext cx="587" cy="10"/>
                </a:xfrm>
                <a:prstGeom prst="rect">
                  <a:avLst/>
                </a:prstGeom>
                <a:solidFill>
                  <a:srgbClr val="5B5B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91" name="Rectangle 263"/>
                <p:cNvSpPr>
                  <a:spLocks noChangeArrowheads="1"/>
                </p:cNvSpPr>
                <p:nvPr/>
              </p:nvSpPr>
              <p:spPr bwMode="auto">
                <a:xfrm>
                  <a:off x="2720" y="2590"/>
                  <a:ext cx="587" cy="6"/>
                </a:xfrm>
                <a:prstGeom prst="rect">
                  <a:avLst/>
                </a:prstGeom>
                <a:solidFill>
                  <a:srgbClr val="5C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92" name="Rectangle 264"/>
                <p:cNvSpPr>
                  <a:spLocks noChangeArrowheads="1"/>
                </p:cNvSpPr>
                <p:nvPr/>
              </p:nvSpPr>
              <p:spPr bwMode="auto">
                <a:xfrm>
                  <a:off x="2720" y="2596"/>
                  <a:ext cx="587" cy="6"/>
                </a:xfrm>
                <a:prstGeom prst="rect">
                  <a:avLst/>
                </a:prstGeom>
                <a:solidFill>
                  <a:srgbClr val="5D5D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93" name="Rectangle 265"/>
                <p:cNvSpPr>
                  <a:spLocks noChangeArrowheads="1"/>
                </p:cNvSpPr>
                <p:nvPr/>
              </p:nvSpPr>
              <p:spPr bwMode="auto">
                <a:xfrm>
                  <a:off x="2720" y="2602"/>
                  <a:ext cx="587" cy="4"/>
                </a:xfrm>
                <a:prstGeom prst="rect">
                  <a:avLst/>
                </a:prstGeom>
                <a:solidFill>
                  <a:srgbClr val="5E5E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94" name="Rectangle 266"/>
                <p:cNvSpPr>
                  <a:spLocks noChangeArrowheads="1"/>
                </p:cNvSpPr>
                <p:nvPr/>
              </p:nvSpPr>
              <p:spPr bwMode="auto">
                <a:xfrm>
                  <a:off x="2720" y="2606"/>
                  <a:ext cx="587" cy="6"/>
                </a:xfrm>
                <a:prstGeom prst="rect">
                  <a:avLst/>
                </a:pr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95" name="Rectangle 267"/>
                <p:cNvSpPr>
                  <a:spLocks noChangeArrowheads="1"/>
                </p:cNvSpPr>
                <p:nvPr/>
              </p:nvSpPr>
              <p:spPr bwMode="auto">
                <a:xfrm>
                  <a:off x="2720" y="2612"/>
                  <a:ext cx="587" cy="7"/>
                </a:xfrm>
                <a:prstGeom prst="rect">
                  <a:avLst/>
                </a:pr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96" name="Rectangle 268"/>
                <p:cNvSpPr>
                  <a:spLocks noChangeArrowheads="1"/>
                </p:cNvSpPr>
                <p:nvPr/>
              </p:nvSpPr>
              <p:spPr bwMode="auto">
                <a:xfrm>
                  <a:off x="2720" y="2619"/>
                  <a:ext cx="587" cy="9"/>
                </a:xfrm>
                <a:prstGeom prst="rect">
                  <a:avLst/>
                </a:prstGeom>
                <a:solidFill>
                  <a:srgbClr val="6161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97" name="Rectangle 269"/>
                <p:cNvSpPr>
                  <a:spLocks noChangeArrowheads="1"/>
                </p:cNvSpPr>
                <p:nvPr/>
              </p:nvSpPr>
              <p:spPr bwMode="auto">
                <a:xfrm>
                  <a:off x="2720" y="2628"/>
                  <a:ext cx="587" cy="7"/>
                </a:xfrm>
                <a:prstGeom prst="rect">
                  <a:avLst/>
                </a:prstGeom>
                <a:solidFill>
                  <a:srgbClr val="6262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98" name="Rectangle 270"/>
                <p:cNvSpPr>
                  <a:spLocks noChangeArrowheads="1"/>
                </p:cNvSpPr>
                <p:nvPr/>
              </p:nvSpPr>
              <p:spPr bwMode="auto">
                <a:xfrm>
                  <a:off x="2720" y="2635"/>
                  <a:ext cx="587" cy="6"/>
                </a:xfrm>
                <a:prstGeom prst="rect">
                  <a:avLst/>
                </a:prstGeom>
                <a:solidFill>
                  <a:srgbClr val="636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99" name="Rectangle 271"/>
                <p:cNvSpPr>
                  <a:spLocks noChangeArrowheads="1"/>
                </p:cNvSpPr>
                <p:nvPr/>
              </p:nvSpPr>
              <p:spPr bwMode="auto">
                <a:xfrm>
                  <a:off x="2720" y="2641"/>
                  <a:ext cx="587" cy="10"/>
                </a:xfrm>
                <a:prstGeom prst="rect">
                  <a:avLst/>
                </a:prstGeom>
                <a:solidFill>
                  <a:srgbClr val="6464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00" name="Rectangle 272"/>
                <p:cNvSpPr>
                  <a:spLocks noChangeArrowheads="1"/>
                </p:cNvSpPr>
                <p:nvPr/>
              </p:nvSpPr>
              <p:spPr bwMode="auto">
                <a:xfrm>
                  <a:off x="2720" y="2651"/>
                  <a:ext cx="587" cy="6"/>
                </a:xfrm>
                <a:prstGeom prst="rect">
                  <a:avLst/>
                </a:prstGeom>
                <a:solidFill>
                  <a:srgbClr val="6565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01" name="Rectangle 273"/>
                <p:cNvSpPr>
                  <a:spLocks noChangeArrowheads="1"/>
                </p:cNvSpPr>
                <p:nvPr/>
              </p:nvSpPr>
              <p:spPr bwMode="auto">
                <a:xfrm>
                  <a:off x="2720" y="2657"/>
                  <a:ext cx="587" cy="3"/>
                </a:xfrm>
                <a:prstGeom prst="rect">
                  <a:avLst/>
                </a:pr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02" name="Freeform 274"/>
                <p:cNvSpPr>
                  <a:spLocks/>
                </p:cNvSpPr>
                <p:nvPr/>
              </p:nvSpPr>
              <p:spPr bwMode="auto">
                <a:xfrm>
                  <a:off x="2722" y="2293"/>
                  <a:ext cx="587" cy="367"/>
                </a:xfrm>
                <a:custGeom>
                  <a:avLst/>
                  <a:gdLst>
                    <a:gd name="T0" fmla="*/ 0 w 2895"/>
                    <a:gd name="T1" fmla="*/ 0 h 1828"/>
                    <a:gd name="T2" fmla="*/ 0 w 2895"/>
                    <a:gd name="T3" fmla="*/ 0 h 1828"/>
                    <a:gd name="T4" fmla="*/ 0 w 2895"/>
                    <a:gd name="T5" fmla="*/ 0 h 1828"/>
                    <a:gd name="T6" fmla="*/ 0 w 2895"/>
                    <a:gd name="T7" fmla="*/ 0 h 1828"/>
                    <a:gd name="T8" fmla="*/ 0 w 2895"/>
                    <a:gd name="T9" fmla="*/ 0 h 1828"/>
                    <a:gd name="T10" fmla="*/ 0 w 2895"/>
                    <a:gd name="T11" fmla="*/ 0 h 1828"/>
                    <a:gd name="T12" fmla="*/ 0 w 2895"/>
                    <a:gd name="T13" fmla="*/ 0 h 1828"/>
                    <a:gd name="T14" fmla="*/ 0 w 2895"/>
                    <a:gd name="T15" fmla="*/ 0 h 1828"/>
                    <a:gd name="T16" fmla="*/ 0 w 2895"/>
                    <a:gd name="T17" fmla="*/ 0 h 1828"/>
                    <a:gd name="T18" fmla="*/ 0 w 2895"/>
                    <a:gd name="T19" fmla="*/ 0 h 1828"/>
                    <a:gd name="T20" fmla="*/ 0 w 2895"/>
                    <a:gd name="T21" fmla="*/ 0 h 1828"/>
                    <a:gd name="T22" fmla="*/ 0 w 2895"/>
                    <a:gd name="T23" fmla="*/ 0 h 1828"/>
                    <a:gd name="T24" fmla="*/ 0 w 2895"/>
                    <a:gd name="T25" fmla="*/ 0 h 182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895" h="1828">
                      <a:moveTo>
                        <a:pt x="19" y="1828"/>
                      </a:moveTo>
                      <a:lnTo>
                        <a:pt x="2876" y="1828"/>
                      </a:lnTo>
                      <a:cubicBezTo>
                        <a:pt x="2887" y="1828"/>
                        <a:pt x="2895" y="1819"/>
                        <a:pt x="2895" y="1809"/>
                      </a:cubicBezTo>
                      <a:cubicBezTo>
                        <a:pt x="2895" y="1809"/>
                        <a:pt x="2895" y="1809"/>
                        <a:pt x="2895" y="1809"/>
                      </a:cubicBezTo>
                      <a:lnTo>
                        <a:pt x="2895" y="19"/>
                      </a:lnTo>
                      <a:cubicBezTo>
                        <a:pt x="2895" y="9"/>
                        <a:pt x="2887" y="0"/>
                        <a:pt x="2876" y="0"/>
                      </a:cubicBezTo>
                      <a:lnTo>
                        <a:pt x="19" y="0"/>
                      </a:lnTo>
                      <a:cubicBezTo>
                        <a:pt x="8" y="0"/>
                        <a:pt x="0" y="9"/>
                        <a:pt x="0" y="19"/>
                      </a:cubicBezTo>
                      <a:lnTo>
                        <a:pt x="0" y="1809"/>
                      </a:lnTo>
                      <a:cubicBezTo>
                        <a:pt x="0" y="1819"/>
                        <a:pt x="8" y="1828"/>
                        <a:pt x="19" y="1828"/>
                      </a:cubicBezTo>
                    </a:path>
                  </a:pathLst>
                </a:custGeom>
                <a:noFill/>
                <a:ln w="0" cap="rnd">
                  <a:solidFill>
                    <a:srgbClr val="59595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pic>
              <p:nvPicPr>
                <p:cNvPr id="1003" name="Picture 275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23" y="2294"/>
                  <a:ext cx="584" cy="3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04" name="Freeform 276"/>
                <p:cNvSpPr>
                  <a:spLocks/>
                </p:cNvSpPr>
                <p:nvPr/>
              </p:nvSpPr>
              <p:spPr bwMode="auto">
                <a:xfrm>
                  <a:off x="2724" y="2296"/>
                  <a:ext cx="582" cy="361"/>
                </a:xfrm>
                <a:custGeom>
                  <a:avLst/>
                  <a:gdLst>
                    <a:gd name="T0" fmla="*/ 0 w 2868"/>
                    <a:gd name="T1" fmla="*/ 0 h 1800"/>
                    <a:gd name="T2" fmla="*/ 0 w 2868"/>
                    <a:gd name="T3" fmla="*/ 0 h 1800"/>
                    <a:gd name="T4" fmla="*/ 0 w 2868"/>
                    <a:gd name="T5" fmla="*/ 0 h 1800"/>
                    <a:gd name="T6" fmla="*/ 0 w 2868"/>
                    <a:gd name="T7" fmla="*/ 0 h 1800"/>
                    <a:gd name="T8" fmla="*/ 0 w 2868"/>
                    <a:gd name="T9" fmla="*/ 0 h 1800"/>
                    <a:gd name="T10" fmla="*/ 0 w 2868"/>
                    <a:gd name="T11" fmla="*/ 0 h 1800"/>
                    <a:gd name="T12" fmla="*/ 0 w 2868"/>
                    <a:gd name="T13" fmla="*/ 0 h 1800"/>
                    <a:gd name="T14" fmla="*/ 0 w 2868"/>
                    <a:gd name="T15" fmla="*/ 0 h 1800"/>
                    <a:gd name="T16" fmla="*/ 0 w 2868"/>
                    <a:gd name="T17" fmla="*/ 0 h 1800"/>
                    <a:gd name="T18" fmla="*/ 0 w 2868"/>
                    <a:gd name="T19" fmla="*/ 0 h 1800"/>
                    <a:gd name="T20" fmla="*/ 0 w 2868"/>
                    <a:gd name="T21" fmla="*/ 0 h 1800"/>
                    <a:gd name="T22" fmla="*/ 0 w 2868"/>
                    <a:gd name="T23" fmla="*/ 0 h 1800"/>
                    <a:gd name="T24" fmla="*/ 0 w 2868"/>
                    <a:gd name="T25" fmla="*/ 0 h 180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868" h="1800">
                      <a:moveTo>
                        <a:pt x="5" y="1800"/>
                      </a:moveTo>
                      <a:lnTo>
                        <a:pt x="2862" y="1800"/>
                      </a:lnTo>
                      <a:cubicBezTo>
                        <a:pt x="2865" y="1800"/>
                        <a:pt x="2868" y="1798"/>
                        <a:pt x="2868" y="1795"/>
                      </a:cubicBezTo>
                      <a:cubicBezTo>
                        <a:pt x="2868" y="1795"/>
                        <a:pt x="2868" y="1795"/>
                        <a:pt x="2868" y="1795"/>
                      </a:cubicBezTo>
                      <a:lnTo>
                        <a:pt x="2868" y="5"/>
                      </a:lnTo>
                      <a:cubicBezTo>
                        <a:pt x="2868" y="2"/>
                        <a:pt x="2865" y="0"/>
                        <a:pt x="2862" y="0"/>
                      </a:cubicBezTo>
                      <a:cubicBezTo>
                        <a:pt x="2862" y="0"/>
                        <a:pt x="2862" y="0"/>
                        <a:pt x="2862" y="0"/>
                      </a:cubicBezTo>
                      <a:lnTo>
                        <a:pt x="5" y="0"/>
                      </a:lnTo>
                      <a:cubicBezTo>
                        <a:pt x="2" y="0"/>
                        <a:pt x="0" y="2"/>
                        <a:pt x="0" y="5"/>
                      </a:cubicBezTo>
                      <a:lnTo>
                        <a:pt x="0" y="1795"/>
                      </a:lnTo>
                      <a:cubicBezTo>
                        <a:pt x="0" y="1798"/>
                        <a:pt x="2" y="1800"/>
                        <a:pt x="5" y="1800"/>
                      </a:cubicBezTo>
                    </a:path>
                  </a:pathLst>
                </a:custGeom>
                <a:noFill/>
                <a:ln w="0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1005" name="Freeform 277"/>
                <p:cNvSpPr>
                  <a:spLocks noEditPoints="1"/>
                </p:cNvSpPr>
                <p:nvPr/>
              </p:nvSpPr>
              <p:spPr bwMode="auto">
                <a:xfrm>
                  <a:off x="3129" y="2678"/>
                  <a:ext cx="177" cy="11"/>
                </a:xfrm>
                <a:custGeom>
                  <a:avLst/>
                  <a:gdLst>
                    <a:gd name="T0" fmla="*/ 0 w 874"/>
                    <a:gd name="T1" fmla="*/ 0 h 55"/>
                    <a:gd name="T2" fmla="*/ 0 w 874"/>
                    <a:gd name="T3" fmla="*/ 0 h 55"/>
                    <a:gd name="T4" fmla="*/ 0 w 874"/>
                    <a:gd name="T5" fmla="*/ 0 h 55"/>
                    <a:gd name="T6" fmla="*/ 0 w 874"/>
                    <a:gd name="T7" fmla="*/ 0 h 55"/>
                    <a:gd name="T8" fmla="*/ 0 w 874"/>
                    <a:gd name="T9" fmla="*/ 0 h 55"/>
                    <a:gd name="T10" fmla="*/ 0 w 874"/>
                    <a:gd name="T11" fmla="*/ 0 h 55"/>
                    <a:gd name="T12" fmla="*/ 0 w 874"/>
                    <a:gd name="T13" fmla="*/ 0 h 55"/>
                    <a:gd name="T14" fmla="*/ 0 w 874"/>
                    <a:gd name="T15" fmla="*/ 0 h 55"/>
                    <a:gd name="T16" fmla="*/ 0 w 874"/>
                    <a:gd name="T17" fmla="*/ 0 h 55"/>
                    <a:gd name="T18" fmla="*/ 0 w 874"/>
                    <a:gd name="T19" fmla="*/ 0 h 55"/>
                    <a:gd name="T20" fmla="*/ 0 w 874"/>
                    <a:gd name="T21" fmla="*/ 0 h 55"/>
                    <a:gd name="T22" fmla="*/ 0 w 874"/>
                    <a:gd name="T23" fmla="*/ 0 h 55"/>
                    <a:gd name="T24" fmla="*/ 0 w 874"/>
                    <a:gd name="T25" fmla="*/ 0 h 55"/>
                    <a:gd name="T26" fmla="*/ 0 w 874"/>
                    <a:gd name="T27" fmla="*/ 0 h 55"/>
                    <a:gd name="T28" fmla="*/ 0 w 874"/>
                    <a:gd name="T29" fmla="*/ 0 h 55"/>
                    <a:gd name="T30" fmla="*/ 0 w 874"/>
                    <a:gd name="T31" fmla="*/ 0 h 55"/>
                    <a:gd name="T32" fmla="*/ 0 w 874"/>
                    <a:gd name="T33" fmla="*/ 0 h 55"/>
                    <a:gd name="T34" fmla="*/ 0 w 874"/>
                    <a:gd name="T35" fmla="*/ 0 h 55"/>
                    <a:gd name="T36" fmla="*/ 0 w 874"/>
                    <a:gd name="T37" fmla="*/ 0 h 5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874" h="55">
                      <a:moveTo>
                        <a:pt x="715" y="55"/>
                      </a:moveTo>
                      <a:lnTo>
                        <a:pt x="874" y="55"/>
                      </a:lnTo>
                      <a:lnTo>
                        <a:pt x="874" y="14"/>
                      </a:lnTo>
                      <a:cubicBezTo>
                        <a:pt x="874" y="6"/>
                        <a:pt x="868" y="0"/>
                        <a:pt x="860" y="0"/>
                      </a:cubicBezTo>
                      <a:cubicBezTo>
                        <a:pt x="860" y="0"/>
                        <a:pt x="860" y="0"/>
                        <a:pt x="860" y="0"/>
                      </a:cubicBezTo>
                      <a:lnTo>
                        <a:pt x="729" y="0"/>
                      </a:lnTo>
                      <a:cubicBezTo>
                        <a:pt x="721" y="0"/>
                        <a:pt x="715" y="6"/>
                        <a:pt x="715" y="14"/>
                      </a:cubicBezTo>
                      <a:lnTo>
                        <a:pt x="715" y="55"/>
                      </a:lnTo>
                      <a:close/>
                      <a:moveTo>
                        <a:pt x="0" y="55"/>
                      </a:moveTo>
                      <a:lnTo>
                        <a:pt x="620" y="55"/>
                      </a:lnTo>
                      <a:lnTo>
                        <a:pt x="620" y="25"/>
                      </a:lnTo>
                      <a:cubicBezTo>
                        <a:pt x="620" y="18"/>
                        <a:pt x="614" y="13"/>
                        <a:pt x="607" y="13"/>
                      </a:cubicBezTo>
                      <a:lnTo>
                        <a:pt x="13" y="13"/>
                      </a:lnTo>
                      <a:cubicBezTo>
                        <a:pt x="6" y="13"/>
                        <a:pt x="0" y="18"/>
                        <a:pt x="0" y="25"/>
                      </a:cubicBez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1006" name="Freeform 278"/>
                <p:cNvSpPr>
                  <a:spLocks noEditPoints="1"/>
                </p:cNvSpPr>
                <p:nvPr/>
              </p:nvSpPr>
              <p:spPr bwMode="auto">
                <a:xfrm>
                  <a:off x="3129" y="2678"/>
                  <a:ext cx="177" cy="11"/>
                </a:xfrm>
                <a:custGeom>
                  <a:avLst/>
                  <a:gdLst>
                    <a:gd name="T0" fmla="*/ 0 w 874"/>
                    <a:gd name="T1" fmla="*/ 0 h 55"/>
                    <a:gd name="T2" fmla="*/ 0 w 874"/>
                    <a:gd name="T3" fmla="*/ 0 h 55"/>
                    <a:gd name="T4" fmla="*/ 0 w 874"/>
                    <a:gd name="T5" fmla="*/ 0 h 55"/>
                    <a:gd name="T6" fmla="*/ 0 w 874"/>
                    <a:gd name="T7" fmla="*/ 0 h 55"/>
                    <a:gd name="T8" fmla="*/ 0 w 874"/>
                    <a:gd name="T9" fmla="*/ 0 h 55"/>
                    <a:gd name="T10" fmla="*/ 0 w 874"/>
                    <a:gd name="T11" fmla="*/ 0 h 55"/>
                    <a:gd name="T12" fmla="*/ 0 w 874"/>
                    <a:gd name="T13" fmla="*/ 0 h 55"/>
                    <a:gd name="T14" fmla="*/ 0 w 874"/>
                    <a:gd name="T15" fmla="*/ 0 h 55"/>
                    <a:gd name="T16" fmla="*/ 0 w 874"/>
                    <a:gd name="T17" fmla="*/ 0 h 55"/>
                    <a:gd name="T18" fmla="*/ 0 w 874"/>
                    <a:gd name="T19" fmla="*/ 0 h 55"/>
                    <a:gd name="T20" fmla="*/ 0 w 874"/>
                    <a:gd name="T21" fmla="*/ 0 h 55"/>
                    <a:gd name="T22" fmla="*/ 0 w 874"/>
                    <a:gd name="T23" fmla="*/ 0 h 55"/>
                    <a:gd name="T24" fmla="*/ 0 w 874"/>
                    <a:gd name="T25" fmla="*/ 0 h 55"/>
                    <a:gd name="T26" fmla="*/ 0 w 874"/>
                    <a:gd name="T27" fmla="*/ 0 h 55"/>
                    <a:gd name="T28" fmla="*/ 0 w 874"/>
                    <a:gd name="T29" fmla="*/ 0 h 55"/>
                    <a:gd name="T30" fmla="*/ 0 w 874"/>
                    <a:gd name="T31" fmla="*/ 0 h 55"/>
                    <a:gd name="T32" fmla="*/ 0 w 874"/>
                    <a:gd name="T33" fmla="*/ 0 h 55"/>
                    <a:gd name="T34" fmla="*/ 0 w 874"/>
                    <a:gd name="T35" fmla="*/ 0 h 55"/>
                    <a:gd name="T36" fmla="*/ 0 w 874"/>
                    <a:gd name="T37" fmla="*/ 0 h 5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874" h="55">
                      <a:moveTo>
                        <a:pt x="715" y="55"/>
                      </a:moveTo>
                      <a:lnTo>
                        <a:pt x="874" y="55"/>
                      </a:lnTo>
                      <a:lnTo>
                        <a:pt x="874" y="14"/>
                      </a:lnTo>
                      <a:cubicBezTo>
                        <a:pt x="874" y="6"/>
                        <a:pt x="868" y="0"/>
                        <a:pt x="860" y="0"/>
                      </a:cubicBezTo>
                      <a:cubicBezTo>
                        <a:pt x="860" y="0"/>
                        <a:pt x="860" y="0"/>
                        <a:pt x="860" y="0"/>
                      </a:cubicBezTo>
                      <a:lnTo>
                        <a:pt x="729" y="0"/>
                      </a:lnTo>
                      <a:cubicBezTo>
                        <a:pt x="721" y="0"/>
                        <a:pt x="715" y="6"/>
                        <a:pt x="715" y="14"/>
                      </a:cubicBezTo>
                      <a:lnTo>
                        <a:pt x="715" y="55"/>
                      </a:lnTo>
                      <a:close/>
                      <a:moveTo>
                        <a:pt x="0" y="55"/>
                      </a:moveTo>
                      <a:lnTo>
                        <a:pt x="620" y="55"/>
                      </a:lnTo>
                      <a:lnTo>
                        <a:pt x="620" y="25"/>
                      </a:lnTo>
                      <a:cubicBezTo>
                        <a:pt x="620" y="18"/>
                        <a:pt x="614" y="13"/>
                        <a:pt x="607" y="13"/>
                      </a:cubicBezTo>
                      <a:lnTo>
                        <a:pt x="13" y="13"/>
                      </a:lnTo>
                      <a:cubicBezTo>
                        <a:pt x="6" y="13"/>
                        <a:pt x="0" y="18"/>
                        <a:pt x="0" y="25"/>
                      </a:cubicBezTo>
                      <a:lnTo>
                        <a:pt x="0" y="55"/>
                      </a:lnTo>
                      <a:close/>
                    </a:path>
                  </a:pathLst>
                </a:custGeom>
                <a:noFill/>
                <a:ln w="0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1007" name="Freeform 279"/>
                <p:cNvSpPr>
                  <a:spLocks noEditPoints="1"/>
                </p:cNvSpPr>
                <p:nvPr/>
              </p:nvSpPr>
              <p:spPr bwMode="auto">
                <a:xfrm>
                  <a:off x="3130" y="2679"/>
                  <a:ext cx="175" cy="10"/>
                </a:xfrm>
                <a:custGeom>
                  <a:avLst/>
                  <a:gdLst>
                    <a:gd name="T0" fmla="*/ 0 w 861"/>
                    <a:gd name="T1" fmla="*/ 0 h 49"/>
                    <a:gd name="T2" fmla="*/ 0 w 861"/>
                    <a:gd name="T3" fmla="*/ 0 h 49"/>
                    <a:gd name="T4" fmla="*/ 0 w 861"/>
                    <a:gd name="T5" fmla="*/ 0 h 49"/>
                    <a:gd name="T6" fmla="*/ 0 w 861"/>
                    <a:gd name="T7" fmla="*/ 0 h 49"/>
                    <a:gd name="T8" fmla="*/ 0 w 861"/>
                    <a:gd name="T9" fmla="*/ 0 h 49"/>
                    <a:gd name="T10" fmla="*/ 0 w 861"/>
                    <a:gd name="T11" fmla="*/ 0 h 49"/>
                    <a:gd name="T12" fmla="*/ 0 w 861"/>
                    <a:gd name="T13" fmla="*/ 0 h 49"/>
                    <a:gd name="T14" fmla="*/ 0 w 861"/>
                    <a:gd name="T15" fmla="*/ 0 h 49"/>
                    <a:gd name="T16" fmla="*/ 0 w 861"/>
                    <a:gd name="T17" fmla="*/ 0 h 49"/>
                    <a:gd name="T18" fmla="*/ 0 w 861"/>
                    <a:gd name="T19" fmla="*/ 0 h 49"/>
                    <a:gd name="T20" fmla="*/ 0 w 861"/>
                    <a:gd name="T21" fmla="*/ 0 h 49"/>
                    <a:gd name="T22" fmla="*/ 0 w 861"/>
                    <a:gd name="T23" fmla="*/ 0 h 49"/>
                    <a:gd name="T24" fmla="*/ 0 w 861"/>
                    <a:gd name="T25" fmla="*/ 0 h 49"/>
                    <a:gd name="T26" fmla="*/ 0 w 861"/>
                    <a:gd name="T27" fmla="*/ 0 h 49"/>
                    <a:gd name="T28" fmla="*/ 0 w 861"/>
                    <a:gd name="T29" fmla="*/ 0 h 49"/>
                    <a:gd name="T30" fmla="*/ 0 w 861"/>
                    <a:gd name="T31" fmla="*/ 0 h 49"/>
                    <a:gd name="T32" fmla="*/ 0 w 861"/>
                    <a:gd name="T33" fmla="*/ 0 h 49"/>
                    <a:gd name="T34" fmla="*/ 0 w 861"/>
                    <a:gd name="T35" fmla="*/ 0 h 49"/>
                    <a:gd name="T36" fmla="*/ 0 w 861"/>
                    <a:gd name="T37" fmla="*/ 0 h 49"/>
                    <a:gd name="T38" fmla="*/ 0 w 861"/>
                    <a:gd name="T39" fmla="*/ 0 h 49"/>
                    <a:gd name="T40" fmla="*/ 0 w 861"/>
                    <a:gd name="T41" fmla="*/ 0 h 49"/>
                    <a:gd name="T42" fmla="*/ 0 w 861"/>
                    <a:gd name="T43" fmla="*/ 0 h 49"/>
                    <a:gd name="T44" fmla="*/ 0 w 861"/>
                    <a:gd name="T45" fmla="*/ 0 h 49"/>
                    <a:gd name="T46" fmla="*/ 0 w 861"/>
                    <a:gd name="T47" fmla="*/ 0 h 49"/>
                    <a:gd name="T48" fmla="*/ 0 w 861"/>
                    <a:gd name="T49" fmla="*/ 0 h 49"/>
                    <a:gd name="T50" fmla="*/ 0 w 861"/>
                    <a:gd name="T51" fmla="*/ 0 h 49"/>
                    <a:gd name="T52" fmla="*/ 0 w 861"/>
                    <a:gd name="T53" fmla="*/ 0 h 49"/>
                    <a:gd name="T54" fmla="*/ 0 w 861"/>
                    <a:gd name="T55" fmla="*/ 0 h 4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861" h="49">
                      <a:moveTo>
                        <a:pt x="714" y="49"/>
                      </a:moveTo>
                      <a:lnTo>
                        <a:pt x="861" y="49"/>
                      </a:lnTo>
                      <a:lnTo>
                        <a:pt x="861" y="9"/>
                      </a:lnTo>
                      <a:cubicBezTo>
                        <a:pt x="861" y="4"/>
                        <a:pt x="857" y="0"/>
                        <a:pt x="852" y="0"/>
                      </a:cubicBezTo>
                      <a:cubicBezTo>
                        <a:pt x="852" y="0"/>
                        <a:pt x="852" y="0"/>
                        <a:pt x="852" y="0"/>
                      </a:cubicBezTo>
                      <a:lnTo>
                        <a:pt x="723" y="0"/>
                      </a:lnTo>
                      <a:cubicBezTo>
                        <a:pt x="718" y="0"/>
                        <a:pt x="714" y="4"/>
                        <a:pt x="714" y="9"/>
                      </a:cubicBezTo>
                      <a:lnTo>
                        <a:pt x="714" y="49"/>
                      </a:lnTo>
                      <a:close/>
                      <a:moveTo>
                        <a:pt x="408" y="49"/>
                      </a:moveTo>
                      <a:lnTo>
                        <a:pt x="606" y="49"/>
                      </a:lnTo>
                      <a:lnTo>
                        <a:pt x="606" y="19"/>
                      </a:lnTo>
                      <a:cubicBezTo>
                        <a:pt x="606" y="16"/>
                        <a:pt x="604" y="13"/>
                        <a:pt x="600" y="13"/>
                      </a:cubicBezTo>
                      <a:lnTo>
                        <a:pt x="408" y="13"/>
                      </a:lnTo>
                      <a:lnTo>
                        <a:pt x="408" y="49"/>
                      </a:lnTo>
                      <a:close/>
                      <a:moveTo>
                        <a:pt x="402" y="13"/>
                      </a:moveTo>
                      <a:lnTo>
                        <a:pt x="204" y="13"/>
                      </a:lnTo>
                      <a:lnTo>
                        <a:pt x="204" y="49"/>
                      </a:lnTo>
                      <a:lnTo>
                        <a:pt x="402" y="49"/>
                      </a:lnTo>
                      <a:lnTo>
                        <a:pt x="402" y="13"/>
                      </a:lnTo>
                      <a:close/>
                      <a:moveTo>
                        <a:pt x="198" y="13"/>
                      </a:moveTo>
                      <a:lnTo>
                        <a:pt x="6" y="13"/>
                      </a:lnTo>
                      <a:cubicBezTo>
                        <a:pt x="2" y="13"/>
                        <a:pt x="0" y="16"/>
                        <a:pt x="0" y="19"/>
                      </a:cubicBezTo>
                      <a:lnTo>
                        <a:pt x="0" y="49"/>
                      </a:lnTo>
                      <a:lnTo>
                        <a:pt x="198" y="49"/>
                      </a:lnTo>
                      <a:lnTo>
                        <a:pt x="198" y="13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1008" name="Freeform 280"/>
                <p:cNvSpPr>
                  <a:spLocks noEditPoints="1"/>
                </p:cNvSpPr>
                <p:nvPr/>
              </p:nvSpPr>
              <p:spPr bwMode="auto">
                <a:xfrm>
                  <a:off x="3130" y="2679"/>
                  <a:ext cx="175" cy="10"/>
                </a:xfrm>
                <a:custGeom>
                  <a:avLst/>
                  <a:gdLst>
                    <a:gd name="T0" fmla="*/ 0 w 861"/>
                    <a:gd name="T1" fmla="*/ 0 h 49"/>
                    <a:gd name="T2" fmla="*/ 0 w 861"/>
                    <a:gd name="T3" fmla="*/ 0 h 49"/>
                    <a:gd name="T4" fmla="*/ 0 w 861"/>
                    <a:gd name="T5" fmla="*/ 0 h 49"/>
                    <a:gd name="T6" fmla="*/ 0 w 861"/>
                    <a:gd name="T7" fmla="*/ 0 h 49"/>
                    <a:gd name="T8" fmla="*/ 0 w 861"/>
                    <a:gd name="T9" fmla="*/ 0 h 49"/>
                    <a:gd name="T10" fmla="*/ 0 w 861"/>
                    <a:gd name="T11" fmla="*/ 0 h 49"/>
                    <a:gd name="T12" fmla="*/ 0 w 861"/>
                    <a:gd name="T13" fmla="*/ 0 h 49"/>
                    <a:gd name="T14" fmla="*/ 0 w 861"/>
                    <a:gd name="T15" fmla="*/ 0 h 49"/>
                    <a:gd name="T16" fmla="*/ 0 w 861"/>
                    <a:gd name="T17" fmla="*/ 0 h 49"/>
                    <a:gd name="T18" fmla="*/ 0 w 861"/>
                    <a:gd name="T19" fmla="*/ 0 h 49"/>
                    <a:gd name="T20" fmla="*/ 0 w 861"/>
                    <a:gd name="T21" fmla="*/ 0 h 49"/>
                    <a:gd name="T22" fmla="*/ 0 w 861"/>
                    <a:gd name="T23" fmla="*/ 0 h 49"/>
                    <a:gd name="T24" fmla="*/ 0 w 861"/>
                    <a:gd name="T25" fmla="*/ 0 h 49"/>
                    <a:gd name="T26" fmla="*/ 0 w 861"/>
                    <a:gd name="T27" fmla="*/ 0 h 49"/>
                    <a:gd name="T28" fmla="*/ 0 w 861"/>
                    <a:gd name="T29" fmla="*/ 0 h 49"/>
                    <a:gd name="T30" fmla="*/ 0 w 861"/>
                    <a:gd name="T31" fmla="*/ 0 h 49"/>
                    <a:gd name="T32" fmla="*/ 0 w 861"/>
                    <a:gd name="T33" fmla="*/ 0 h 49"/>
                    <a:gd name="T34" fmla="*/ 0 w 861"/>
                    <a:gd name="T35" fmla="*/ 0 h 49"/>
                    <a:gd name="T36" fmla="*/ 0 w 861"/>
                    <a:gd name="T37" fmla="*/ 0 h 49"/>
                    <a:gd name="T38" fmla="*/ 0 w 861"/>
                    <a:gd name="T39" fmla="*/ 0 h 49"/>
                    <a:gd name="T40" fmla="*/ 0 w 861"/>
                    <a:gd name="T41" fmla="*/ 0 h 49"/>
                    <a:gd name="T42" fmla="*/ 0 w 861"/>
                    <a:gd name="T43" fmla="*/ 0 h 49"/>
                    <a:gd name="T44" fmla="*/ 0 w 861"/>
                    <a:gd name="T45" fmla="*/ 0 h 49"/>
                    <a:gd name="T46" fmla="*/ 0 w 861"/>
                    <a:gd name="T47" fmla="*/ 0 h 49"/>
                    <a:gd name="T48" fmla="*/ 0 w 861"/>
                    <a:gd name="T49" fmla="*/ 0 h 49"/>
                    <a:gd name="T50" fmla="*/ 0 w 861"/>
                    <a:gd name="T51" fmla="*/ 0 h 49"/>
                    <a:gd name="T52" fmla="*/ 0 w 861"/>
                    <a:gd name="T53" fmla="*/ 0 h 49"/>
                    <a:gd name="T54" fmla="*/ 0 w 861"/>
                    <a:gd name="T55" fmla="*/ 0 h 4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861" h="49">
                      <a:moveTo>
                        <a:pt x="714" y="49"/>
                      </a:moveTo>
                      <a:lnTo>
                        <a:pt x="861" y="49"/>
                      </a:lnTo>
                      <a:lnTo>
                        <a:pt x="861" y="9"/>
                      </a:lnTo>
                      <a:cubicBezTo>
                        <a:pt x="861" y="4"/>
                        <a:pt x="857" y="0"/>
                        <a:pt x="852" y="0"/>
                      </a:cubicBezTo>
                      <a:cubicBezTo>
                        <a:pt x="852" y="0"/>
                        <a:pt x="852" y="0"/>
                        <a:pt x="852" y="0"/>
                      </a:cubicBezTo>
                      <a:lnTo>
                        <a:pt x="723" y="0"/>
                      </a:lnTo>
                      <a:cubicBezTo>
                        <a:pt x="718" y="0"/>
                        <a:pt x="714" y="4"/>
                        <a:pt x="714" y="9"/>
                      </a:cubicBezTo>
                      <a:lnTo>
                        <a:pt x="714" y="49"/>
                      </a:lnTo>
                      <a:close/>
                      <a:moveTo>
                        <a:pt x="408" y="49"/>
                      </a:moveTo>
                      <a:lnTo>
                        <a:pt x="606" y="49"/>
                      </a:lnTo>
                      <a:lnTo>
                        <a:pt x="606" y="19"/>
                      </a:lnTo>
                      <a:cubicBezTo>
                        <a:pt x="606" y="16"/>
                        <a:pt x="604" y="13"/>
                        <a:pt x="600" y="13"/>
                      </a:cubicBezTo>
                      <a:lnTo>
                        <a:pt x="408" y="13"/>
                      </a:lnTo>
                      <a:lnTo>
                        <a:pt x="408" y="49"/>
                      </a:lnTo>
                      <a:close/>
                      <a:moveTo>
                        <a:pt x="402" y="13"/>
                      </a:moveTo>
                      <a:lnTo>
                        <a:pt x="204" y="13"/>
                      </a:lnTo>
                      <a:lnTo>
                        <a:pt x="204" y="49"/>
                      </a:lnTo>
                      <a:lnTo>
                        <a:pt x="402" y="49"/>
                      </a:lnTo>
                      <a:lnTo>
                        <a:pt x="402" y="13"/>
                      </a:lnTo>
                      <a:close/>
                      <a:moveTo>
                        <a:pt x="198" y="13"/>
                      </a:moveTo>
                      <a:lnTo>
                        <a:pt x="6" y="13"/>
                      </a:lnTo>
                      <a:cubicBezTo>
                        <a:pt x="2" y="13"/>
                        <a:pt x="0" y="16"/>
                        <a:pt x="0" y="19"/>
                      </a:cubicBezTo>
                      <a:lnTo>
                        <a:pt x="0" y="49"/>
                      </a:lnTo>
                      <a:lnTo>
                        <a:pt x="198" y="49"/>
                      </a:lnTo>
                      <a:lnTo>
                        <a:pt x="198" y="13"/>
                      </a:lnTo>
                      <a:close/>
                    </a:path>
                  </a:pathLst>
                </a:custGeom>
                <a:noFill/>
                <a:ln w="0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1009" name="Freeform 281"/>
                <p:cNvSpPr>
                  <a:spLocks noEditPoints="1"/>
                </p:cNvSpPr>
                <p:nvPr/>
              </p:nvSpPr>
              <p:spPr bwMode="auto">
                <a:xfrm>
                  <a:off x="3147" y="2681"/>
                  <a:ext cx="145" cy="7"/>
                </a:xfrm>
                <a:custGeom>
                  <a:avLst/>
                  <a:gdLst>
                    <a:gd name="T0" fmla="*/ 0 w 716"/>
                    <a:gd name="T1" fmla="*/ 0 h 32"/>
                    <a:gd name="T2" fmla="*/ 0 w 716"/>
                    <a:gd name="T3" fmla="*/ 0 h 32"/>
                    <a:gd name="T4" fmla="*/ 0 w 716"/>
                    <a:gd name="T5" fmla="*/ 0 h 32"/>
                    <a:gd name="T6" fmla="*/ 0 w 716"/>
                    <a:gd name="T7" fmla="*/ 0 h 32"/>
                    <a:gd name="T8" fmla="*/ 0 w 716"/>
                    <a:gd name="T9" fmla="*/ 0 h 32"/>
                    <a:gd name="T10" fmla="*/ 0 w 716"/>
                    <a:gd name="T11" fmla="*/ 0 h 32"/>
                    <a:gd name="T12" fmla="*/ 0 w 716"/>
                    <a:gd name="T13" fmla="*/ 0 h 32"/>
                    <a:gd name="T14" fmla="*/ 0 w 716"/>
                    <a:gd name="T15" fmla="*/ 0 h 32"/>
                    <a:gd name="T16" fmla="*/ 0 w 716"/>
                    <a:gd name="T17" fmla="*/ 0 h 32"/>
                    <a:gd name="T18" fmla="*/ 0 w 716"/>
                    <a:gd name="T19" fmla="*/ 0 h 32"/>
                    <a:gd name="T20" fmla="*/ 0 w 716"/>
                    <a:gd name="T21" fmla="*/ 0 h 32"/>
                    <a:gd name="T22" fmla="*/ 0 w 716"/>
                    <a:gd name="T23" fmla="*/ 0 h 32"/>
                    <a:gd name="T24" fmla="*/ 0 w 716"/>
                    <a:gd name="T25" fmla="*/ 0 h 32"/>
                    <a:gd name="T26" fmla="*/ 0 w 716"/>
                    <a:gd name="T27" fmla="*/ 0 h 32"/>
                    <a:gd name="T28" fmla="*/ 0 w 716"/>
                    <a:gd name="T29" fmla="*/ 0 h 32"/>
                    <a:gd name="T30" fmla="*/ 0 w 716"/>
                    <a:gd name="T31" fmla="*/ 0 h 32"/>
                    <a:gd name="T32" fmla="*/ 0 w 716"/>
                    <a:gd name="T33" fmla="*/ 0 h 32"/>
                    <a:gd name="T34" fmla="*/ 0 w 716"/>
                    <a:gd name="T35" fmla="*/ 0 h 32"/>
                    <a:gd name="T36" fmla="*/ 0 w 716"/>
                    <a:gd name="T37" fmla="*/ 0 h 32"/>
                    <a:gd name="T38" fmla="*/ 0 w 716"/>
                    <a:gd name="T39" fmla="*/ 0 h 32"/>
                    <a:gd name="T40" fmla="*/ 0 w 716"/>
                    <a:gd name="T41" fmla="*/ 0 h 32"/>
                    <a:gd name="T42" fmla="*/ 0 w 716"/>
                    <a:gd name="T43" fmla="*/ 0 h 32"/>
                    <a:gd name="T44" fmla="*/ 0 w 716"/>
                    <a:gd name="T45" fmla="*/ 0 h 32"/>
                    <a:gd name="T46" fmla="*/ 0 w 716"/>
                    <a:gd name="T47" fmla="*/ 0 h 32"/>
                    <a:gd name="T48" fmla="*/ 0 w 716"/>
                    <a:gd name="T49" fmla="*/ 0 h 32"/>
                    <a:gd name="T50" fmla="*/ 0 w 716"/>
                    <a:gd name="T51" fmla="*/ 0 h 32"/>
                    <a:gd name="T52" fmla="*/ 0 w 716"/>
                    <a:gd name="T53" fmla="*/ 0 h 32"/>
                    <a:gd name="T54" fmla="*/ 0 w 716"/>
                    <a:gd name="T55" fmla="*/ 0 h 32"/>
                    <a:gd name="T56" fmla="*/ 0 w 716"/>
                    <a:gd name="T57" fmla="*/ 0 h 32"/>
                    <a:gd name="T58" fmla="*/ 0 w 716"/>
                    <a:gd name="T59" fmla="*/ 0 h 32"/>
                    <a:gd name="T60" fmla="*/ 0 w 716"/>
                    <a:gd name="T61" fmla="*/ 0 h 32"/>
                    <a:gd name="T62" fmla="*/ 0 w 716"/>
                    <a:gd name="T63" fmla="*/ 0 h 32"/>
                    <a:gd name="T64" fmla="*/ 0 w 716"/>
                    <a:gd name="T65" fmla="*/ 0 h 3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716" h="32">
                      <a:moveTo>
                        <a:pt x="708" y="7"/>
                      </a:moveTo>
                      <a:cubicBezTo>
                        <a:pt x="712" y="9"/>
                        <a:pt x="714" y="15"/>
                        <a:pt x="711" y="19"/>
                      </a:cubicBezTo>
                      <a:cubicBezTo>
                        <a:pt x="708" y="24"/>
                        <a:pt x="702" y="25"/>
                        <a:pt x="698" y="22"/>
                      </a:cubicBezTo>
                      <a:cubicBezTo>
                        <a:pt x="693" y="19"/>
                        <a:pt x="692" y="13"/>
                        <a:pt x="695" y="9"/>
                      </a:cubicBezTo>
                      <a:cubicBezTo>
                        <a:pt x="696" y="8"/>
                        <a:pt x="697" y="7"/>
                        <a:pt x="698" y="7"/>
                      </a:cubicBezTo>
                      <a:lnTo>
                        <a:pt x="696" y="5"/>
                      </a:lnTo>
                      <a:cubicBezTo>
                        <a:pt x="691" y="9"/>
                        <a:pt x="690" y="16"/>
                        <a:pt x="693" y="21"/>
                      </a:cubicBezTo>
                      <a:cubicBezTo>
                        <a:pt x="697" y="26"/>
                        <a:pt x="705" y="27"/>
                        <a:pt x="710" y="24"/>
                      </a:cubicBezTo>
                      <a:cubicBezTo>
                        <a:pt x="715" y="20"/>
                        <a:pt x="716" y="13"/>
                        <a:pt x="712" y="8"/>
                      </a:cubicBezTo>
                      <a:cubicBezTo>
                        <a:pt x="712" y="7"/>
                        <a:pt x="711" y="6"/>
                        <a:pt x="710" y="5"/>
                      </a:cubicBezTo>
                      <a:lnTo>
                        <a:pt x="708" y="7"/>
                      </a:lnTo>
                      <a:close/>
                      <a:moveTo>
                        <a:pt x="702" y="12"/>
                      </a:moveTo>
                      <a:lnTo>
                        <a:pt x="704" y="12"/>
                      </a:lnTo>
                      <a:lnTo>
                        <a:pt x="704" y="0"/>
                      </a:lnTo>
                      <a:lnTo>
                        <a:pt x="702" y="0"/>
                      </a:lnTo>
                      <a:lnTo>
                        <a:pt x="702" y="12"/>
                      </a:lnTo>
                      <a:close/>
                      <a:moveTo>
                        <a:pt x="425" y="22"/>
                      </a:moveTo>
                      <a:lnTo>
                        <a:pt x="432" y="22"/>
                      </a:lnTo>
                      <a:lnTo>
                        <a:pt x="432" y="19"/>
                      </a:lnTo>
                      <a:lnTo>
                        <a:pt x="425" y="19"/>
                      </a:lnTo>
                      <a:lnTo>
                        <a:pt x="425" y="11"/>
                      </a:lnTo>
                      <a:lnTo>
                        <a:pt x="422" y="11"/>
                      </a:lnTo>
                      <a:lnTo>
                        <a:pt x="422" y="19"/>
                      </a:lnTo>
                      <a:lnTo>
                        <a:pt x="414" y="19"/>
                      </a:lnTo>
                      <a:lnTo>
                        <a:pt x="414" y="22"/>
                      </a:lnTo>
                      <a:lnTo>
                        <a:pt x="422" y="22"/>
                      </a:lnTo>
                      <a:lnTo>
                        <a:pt x="422" y="29"/>
                      </a:lnTo>
                      <a:lnTo>
                        <a:pt x="425" y="29"/>
                      </a:lnTo>
                      <a:lnTo>
                        <a:pt x="425" y="22"/>
                      </a:lnTo>
                      <a:close/>
                      <a:moveTo>
                        <a:pt x="210" y="22"/>
                      </a:moveTo>
                      <a:lnTo>
                        <a:pt x="228" y="22"/>
                      </a:lnTo>
                      <a:lnTo>
                        <a:pt x="228" y="19"/>
                      </a:lnTo>
                      <a:lnTo>
                        <a:pt x="210" y="19"/>
                      </a:lnTo>
                      <a:lnTo>
                        <a:pt x="210" y="22"/>
                      </a:lnTo>
                      <a:close/>
                      <a:moveTo>
                        <a:pt x="26" y="15"/>
                      </a:moveTo>
                      <a:lnTo>
                        <a:pt x="26" y="9"/>
                      </a:lnTo>
                      <a:lnTo>
                        <a:pt x="0" y="9"/>
                      </a:lnTo>
                      <a:lnTo>
                        <a:pt x="0" y="32"/>
                      </a:lnTo>
                      <a:lnTo>
                        <a:pt x="26" y="32"/>
                      </a:lnTo>
                      <a:lnTo>
                        <a:pt x="26" y="25"/>
                      </a:lnTo>
                      <a:lnTo>
                        <a:pt x="23" y="24"/>
                      </a:lnTo>
                      <a:lnTo>
                        <a:pt x="23" y="29"/>
                      </a:lnTo>
                      <a:lnTo>
                        <a:pt x="2" y="29"/>
                      </a:lnTo>
                      <a:lnTo>
                        <a:pt x="2" y="11"/>
                      </a:lnTo>
                      <a:lnTo>
                        <a:pt x="23" y="11"/>
                      </a:lnTo>
                      <a:lnTo>
                        <a:pt x="23" y="16"/>
                      </a:lnTo>
                      <a:lnTo>
                        <a:pt x="26" y="15"/>
                      </a:lnTo>
                      <a:close/>
                      <a:moveTo>
                        <a:pt x="4" y="27"/>
                      </a:moveTo>
                      <a:lnTo>
                        <a:pt x="16" y="27"/>
                      </a:lnTo>
                      <a:lnTo>
                        <a:pt x="16" y="24"/>
                      </a:lnTo>
                      <a:lnTo>
                        <a:pt x="4" y="24"/>
                      </a:lnTo>
                      <a:lnTo>
                        <a:pt x="4" y="27"/>
                      </a:lnTo>
                      <a:close/>
                      <a:moveTo>
                        <a:pt x="4" y="23"/>
                      </a:moveTo>
                      <a:lnTo>
                        <a:pt x="16" y="23"/>
                      </a:lnTo>
                      <a:lnTo>
                        <a:pt x="16" y="17"/>
                      </a:lnTo>
                      <a:lnTo>
                        <a:pt x="4" y="17"/>
                      </a:lnTo>
                      <a:lnTo>
                        <a:pt x="4" y="23"/>
                      </a:lnTo>
                      <a:close/>
                      <a:moveTo>
                        <a:pt x="4" y="16"/>
                      </a:moveTo>
                      <a:lnTo>
                        <a:pt x="16" y="16"/>
                      </a:lnTo>
                      <a:lnTo>
                        <a:pt x="16" y="13"/>
                      </a:lnTo>
                      <a:lnTo>
                        <a:pt x="4" y="13"/>
                      </a:lnTo>
                      <a:lnTo>
                        <a:pt x="4" y="16"/>
                      </a:lnTo>
                      <a:close/>
                      <a:moveTo>
                        <a:pt x="29" y="14"/>
                      </a:moveTo>
                      <a:lnTo>
                        <a:pt x="19" y="20"/>
                      </a:lnTo>
                      <a:lnTo>
                        <a:pt x="29" y="26"/>
                      </a:lnTo>
                      <a:lnTo>
                        <a:pt x="29" y="14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1010" name="Oval 282"/>
                <p:cNvSpPr>
                  <a:spLocks noChangeArrowheads="1"/>
                </p:cNvSpPr>
                <p:nvPr/>
              </p:nvSpPr>
              <p:spPr bwMode="auto">
                <a:xfrm>
                  <a:off x="3263" y="2684"/>
                  <a:ext cx="2" cy="2"/>
                </a:xfrm>
                <a:prstGeom prst="ellipse">
                  <a:avLst/>
                </a:prstGeom>
                <a:noFill/>
                <a:ln w="0" cap="rnd">
                  <a:solidFill>
                    <a:srgbClr val="1A1A1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1" name="Rectangle 283"/>
                <p:cNvSpPr>
                  <a:spLocks noChangeArrowheads="1"/>
                </p:cNvSpPr>
                <p:nvPr/>
              </p:nvSpPr>
              <p:spPr bwMode="auto">
                <a:xfrm>
                  <a:off x="3209" y="2686"/>
                  <a:ext cx="0" cy="1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fi-FI" altLang="en-US" sz="15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2" name="Rectangle 284"/>
                <p:cNvSpPr>
                  <a:spLocks noChangeArrowheads="1"/>
                </p:cNvSpPr>
                <p:nvPr/>
              </p:nvSpPr>
              <p:spPr bwMode="auto">
                <a:xfrm>
                  <a:off x="3251" y="2686"/>
                  <a:ext cx="0" cy="1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fi-FI" altLang="en-US" sz="15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3" name="Rectangle 285"/>
                <p:cNvSpPr>
                  <a:spLocks noChangeArrowheads="1"/>
                </p:cNvSpPr>
                <p:nvPr/>
              </p:nvSpPr>
              <p:spPr bwMode="auto">
                <a:xfrm>
                  <a:off x="2723" y="2677"/>
                  <a:ext cx="14" cy="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r>
                    <a:rPr lang="fi-FI" altLang="en-US" sz="100">
                      <a:solidFill>
                        <a:srgbClr val="FFFFFF"/>
                      </a:solidFill>
                    </a:rPr>
                    <a:t>HP</a:t>
                  </a:r>
                  <a:endParaRPr lang="fi-FI" altLang="en-US" sz="15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4" name="Rectangle 286"/>
                <p:cNvSpPr>
                  <a:spLocks noChangeArrowheads="1"/>
                </p:cNvSpPr>
                <p:nvPr/>
              </p:nvSpPr>
              <p:spPr bwMode="auto">
                <a:xfrm>
                  <a:off x="2732" y="2677"/>
                  <a:ext cx="33" cy="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r>
                    <a:rPr lang="fi-FI" altLang="en-US" sz="100">
                      <a:solidFill>
                        <a:srgbClr val="FFFFFF"/>
                      </a:solidFill>
                    </a:rPr>
                    <a:t>L2245w</a:t>
                  </a:r>
                  <a:endParaRPr lang="fi-FI" altLang="en-US" sz="15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5" name="Freeform 287"/>
                <p:cNvSpPr>
                  <a:spLocks/>
                </p:cNvSpPr>
                <p:nvPr/>
              </p:nvSpPr>
              <p:spPr bwMode="auto">
                <a:xfrm>
                  <a:off x="3006" y="2277"/>
                  <a:ext cx="18" cy="12"/>
                </a:xfrm>
                <a:custGeom>
                  <a:avLst/>
                  <a:gdLst>
                    <a:gd name="T0" fmla="*/ 0 w 90"/>
                    <a:gd name="T1" fmla="*/ 0 h 58"/>
                    <a:gd name="T2" fmla="*/ 0 w 90"/>
                    <a:gd name="T3" fmla="*/ 0 h 58"/>
                    <a:gd name="T4" fmla="*/ 0 w 90"/>
                    <a:gd name="T5" fmla="*/ 0 h 58"/>
                    <a:gd name="T6" fmla="*/ 0 w 90"/>
                    <a:gd name="T7" fmla="*/ 0 h 58"/>
                    <a:gd name="T8" fmla="*/ 0 w 90"/>
                    <a:gd name="T9" fmla="*/ 0 h 58"/>
                    <a:gd name="T10" fmla="*/ 0 w 90"/>
                    <a:gd name="T11" fmla="*/ 0 h 58"/>
                    <a:gd name="T12" fmla="*/ 0 w 90"/>
                    <a:gd name="T13" fmla="*/ 0 h 58"/>
                    <a:gd name="T14" fmla="*/ 0 w 90"/>
                    <a:gd name="T15" fmla="*/ 0 h 58"/>
                    <a:gd name="T16" fmla="*/ 0 w 90"/>
                    <a:gd name="T17" fmla="*/ 0 h 58"/>
                    <a:gd name="T18" fmla="*/ 0 w 90"/>
                    <a:gd name="T19" fmla="*/ 0 h 58"/>
                    <a:gd name="T20" fmla="*/ 0 w 90"/>
                    <a:gd name="T21" fmla="*/ 0 h 58"/>
                    <a:gd name="T22" fmla="*/ 0 w 90"/>
                    <a:gd name="T23" fmla="*/ 0 h 58"/>
                    <a:gd name="T24" fmla="*/ 0 w 90"/>
                    <a:gd name="T25" fmla="*/ 0 h 58"/>
                    <a:gd name="T26" fmla="*/ 0 w 90"/>
                    <a:gd name="T27" fmla="*/ 0 h 5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90" h="58">
                      <a:moveTo>
                        <a:pt x="12" y="0"/>
                      </a:moveTo>
                      <a:lnTo>
                        <a:pt x="6" y="0"/>
                      </a:lnTo>
                      <a:cubicBezTo>
                        <a:pt x="5" y="0"/>
                        <a:pt x="3" y="1"/>
                        <a:pt x="2" y="2"/>
                      </a:cubicBezTo>
                      <a:cubicBezTo>
                        <a:pt x="1" y="3"/>
                        <a:pt x="0" y="5"/>
                        <a:pt x="0" y="6"/>
                      </a:cubicBezTo>
                      <a:lnTo>
                        <a:pt x="0" y="49"/>
                      </a:lnTo>
                      <a:cubicBezTo>
                        <a:pt x="0" y="52"/>
                        <a:pt x="0" y="54"/>
                        <a:pt x="2" y="55"/>
                      </a:cubicBezTo>
                      <a:cubicBezTo>
                        <a:pt x="3" y="57"/>
                        <a:pt x="5" y="58"/>
                        <a:pt x="7" y="58"/>
                      </a:cubicBezTo>
                      <a:lnTo>
                        <a:pt x="83" y="58"/>
                      </a:lnTo>
                      <a:cubicBezTo>
                        <a:pt x="84" y="58"/>
                        <a:pt x="86" y="57"/>
                        <a:pt x="87" y="56"/>
                      </a:cubicBezTo>
                      <a:cubicBezTo>
                        <a:pt x="89" y="55"/>
                        <a:pt x="89" y="53"/>
                        <a:pt x="90" y="51"/>
                      </a:cubicBezTo>
                      <a:lnTo>
                        <a:pt x="90" y="8"/>
                      </a:lnTo>
                      <a:cubicBezTo>
                        <a:pt x="90" y="6"/>
                        <a:pt x="89" y="4"/>
                        <a:pt x="88" y="2"/>
                      </a:cubicBezTo>
                      <a:cubicBezTo>
                        <a:pt x="86" y="1"/>
                        <a:pt x="84" y="0"/>
                        <a:pt x="82" y="0"/>
                      </a:cubicBez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1016" name="Freeform 288"/>
                <p:cNvSpPr>
                  <a:spLocks/>
                </p:cNvSpPr>
                <p:nvPr/>
              </p:nvSpPr>
              <p:spPr bwMode="auto">
                <a:xfrm>
                  <a:off x="3006" y="2277"/>
                  <a:ext cx="18" cy="12"/>
                </a:xfrm>
                <a:custGeom>
                  <a:avLst/>
                  <a:gdLst>
                    <a:gd name="T0" fmla="*/ 0 w 90"/>
                    <a:gd name="T1" fmla="*/ 0 h 58"/>
                    <a:gd name="T2" fmla="*/ 0 w 90"/>
                    <a:gd name="T3" fmla="*/ 0 h 58"/>
                    <a:gd name="T4" fmla="*/ 0 w 90"/>
                    <a:gd name="T5" fmla="*/ 0 h 58"/>
                    <a:gd name="T6" fmla="*/ 0 w 90"/>
                    <a:gd name="T7" fmla="*/ 0 h 58"/>
                    <a:gd name="T8" fmla="*/ 0 w 90"/>
                    <a:gd name="T9" fmla="*/ 0 h 58"/>
                    <a:gd name="T10" fmla="*/ 0 w 90"/>
                    <a:gd name="T11" fmla="*/ 0 h 58"/>
                    <a:gd name="T12" fmla="*/ 0 w 90"/>
                    <a:gd name="T13" fmla="*/ 0 h 58"/>
                    <a:gd name="T14" fmla="*/ 0 w 90"/>
                    <a:gd name="T15" fmla="*/ 0 h 58"/>
                    <a:gd name="T16" fmla="*/ 0 w 90"/>
                    <a:gd name="T17" fmla="*/ 0 h 58"/>
                    <a:gd name="T18" fmla="*/ 0 w 90"/>
                    <a:gd name="T19" fmla="*/ 0 h 58"/>
                    <a:gd name="T20" fmla="*/ 0 w 90"/>
                    <a:gd name="T21" fmla="*/ 0 h 58"/>
                    <a:gd name="T22" fmla="*/ 0 w 90"/>
                    <a:gd name="T23" fmla="*/ 0 h 58"/>
                    <a:gd name="T24" fmla="*/ 0 w 90"/>
                    <a:gd name="T25" fmla="*/ 0 h 58"/>
                    <a:gd name="T26" fmla="*/ 0 w 90"/>
                    <a:gd name="T27" fmla="*/ 0 h 5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90" h="58">
                      <a:moveTo>
                        <a:pt x="12" y="0"/>
                      </a:moveTo>
                      <a:lnTo>
                        <a:pt x="6" y="0"/>
                      </a:lnTo>
                      <a:cubicBezTo>
                        <a:pt x="5" y="0"/>
                        <a:pt x="3" y="1"/>
                        <a:pt x="2" y="2"/>
                      </a:cubicBezTo>
                      <a:cubicBezTo>
                        <a:pt x="1" y="3"/>
                        <a:pt x="0" y="5"/>
                        <a:pt x="0" y="6"/>
                      </a:cubicBezTo>
                      <a:lnTo>
                        <a:pt x="0" y="49"/>
                      </a:lnTo>
                      <a:cubicBezTo>
                        <a:pt x="0" y="52"/>
                        <a:pt x="0" y="54"/>
                        <a:pt x="2" y="55"/>
                      </a:cubicBezTo>
                      <a:cubicBezTo>
                        <a:pt x="3" y="57"/>
                        <a:pt x="5" y="58"/>
                        <a:pt x="7" y="58"/>
                      </a:cubicBezTo>
                      <a:lnTo>
                        <a:pt x="83" y="58"/>
                      </a:lnTo>
                      <a:cubicBezTo>
                        <a:pt x="84" y="58"/>
                        <a:pt x="86" y="57"/>
                        <a:pt x="87" y="56"/>
                      </a:cubicBezTo>
                      <a:cubicBezTo>
                        <a:pt x="89" y="55"/>
                        <a:pt x="89" y="53"/>
                        <a:pt x="90" y="51"/>
                      </a:cubicBezTo>
                      <a:lnTo>
                        <a:pt x="90" y="8"/>
                      </a:lnTo>
                      <a:cubicBezTo>
                        <a:pt x="90" y="6"/>
                        <a:pt x="89" y="4"/>
                        <a:pt x="88" y="2"/>
                      </a:cubicBezTo>
                      <a:cubicBezTo>
                        <a:pt x="86" y="1"/>
                        <a:pt x="84" y="0"/>
                        <a:pt x="82" y="0"/>
                      </a:cubicBezTo>
                      <a:lnTo>
                        <a:pt x="12" y="0"/>
                      </a:lnTo>
                      <a:close/>
                    </a:path>
                  </a:pathLst>
                </a:custGeom>
                <a:noFill/>
                <a:ln w="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1017" name="Rectangle 289"/>
                <p:cNvSpPr>
                  <a:spLocks noChangeArrowheads="1"/>
                </p:cNvSpPr>
                <p:nvPr/>
              </p:nvSpPr>
              <p:spPr bwMode="auto">
                <a:xfrm>
                  <a:off x="3005" y="2275"/>
                  <a:ext cx="20" cy="3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8" name="Rectangle 290"/>
                <p:cNvSpPr>
                  <a:spLocks noChangeArrowheads="1"/>
                </p:cNvSpPr>
                <p:nvPr/>
              </p:nvSpPr>
              <p:spPr bwMode="auto">
                <a:xfrm>
                  <a:off x="3005" y="2278"/>
                  <a:ext cx="20" cy="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9" name="Rectangle 291"/>
                <p:cNvSpPr>
                  <a:spLocks noChangeArrowheads="1"/>
                </p:cNvSpPr>
                <p:nvPr/>
              </p:nvSpPr>
              <p:spPr bwMode="auto">
                <a:xfrm>
                  <a:off x="3005" y="2281"/>
                  <a:ext cx="20" cy="3"/>
                </a:xfrm>
                <a:prstGeom prst="rect">
                  <a:avLst/>
                </a:prstGeom>
                <a:solidFill>
                  <a:srgbClr val="EE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0" name="Rectangle 292"/>
                <p:cNvSpPr>
                  <a:spLocks noChangeArrowheads="1"/>
                </p:cNvSpPr>
                <p:nvPr/>
              </p:nvSpPr>
              <p:spPr bwMode="auto">
                <a:xfrm>
                  <a:off x="3005" y="2284"/>
                  <a:ext cx="20" cy="3"/>
                </a:xfrm>
                <a:prstGeom prst="rect">
                  <a:avLst/>
                </a:prstGeom>
                <a:solidFill>
                  <a:srgbClr val="F3F3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3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20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7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Times New Roman" panose="02020603050405020304" pitchFamily="18" charset="0"/>
                    <a:buChar char="–"/>
                    <a:defRPr sz="1600">
                      <a:solidFill>
                        <a:srgbClr val="4C4C4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ClrTx/>
                    <a:buFontTx/>
                    <a:buNone/>
                  </a:pPr>
                  <a:endParaRPr lang="en-US" alt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1" name="Freeform 293"/>
                <p:cNvSpPr>
                  <a:spLocks noEditPoints="1"/>
                </p:cNvSpPr>
                <p:nvPr/>
              </p:nvSpPr>
              <p:spPr bwMode="auto">
                <a:xfrm>
                  <a:off x="3006" y="2277"/>
                  <a:ext cx="18" cy="12"/>
                </a:xfrm>
                <a:custGeom>
                  <a:avLst/>
                  <a:gdLst>
                    <a:gd name="T0" fmla="*/ 0 w 88"/>
                    <a:gd name="T1" fmla="*/ 0 h 56"/>
                    <a:gd name="T2" fmla="*/ 0 w 88"/>
                    <a:gd name="T3" fmla="*/ 0 h 56"/>
                    <a:gd name="T4" fmla="*/ 0 w 88"/>
                    <a:gd name="T5" fmla="*/ 0 h 56"/>
                    <a:gd name="T6" fmla="*/ 0 w 88"/>
                    <a:gd name="T7" fmla="*/ 0 h 56"/>
                    <a:gd name="T8" fmla="*/ 0 w 88"/>
                    <a:gd name="T9" fmla="*/ 0 h 56"/>
                    <a:gd name="T10" fmla="*/ 0 w 88"/>
                    <a:gd name="T11" fmla="*/ 0 h 56"/>
                    <a:gd name="T12" fmla="*/ 0 w 88"/>
                    <a:gd name="T13" fmla="*/ 0 h 56"/>
                    <a:gd name="T14" fmla="*/ 0 w 88"/>
                    <a:gd name="T15" fmla="*/ 0 h 56"/>
                    <a:gd name="T16" fmla="*/ 0 w 88"/>
                    <a:gd name="T17" fmla="*/ 0 h 56"/>
                    <a:gd name="T18" fmla="*/ 0 w 88"/>
                    <a:gd name="T19" fmla="*/ 0 h 56"/>
                    <a:gd name="T20" fmla="*/ 0 w 88"/>
                    <a:gd name="T21" fmla="*/ 0 h 56"/>
                    <a:gd name="T22" fmla="*/ 0 w 88"/>
                    <a:gd name="T23" fmla="*/ 0 h 56"/>
                    <a:gd name="T24" fmla="*/ 0 w 88"/>
                    <a:gd name="T25" fmla="*/ 0 h 56"/>
                    <a:gd name="T26" fmla="*/ 0 w 88"/>
                    <a:gd name="T27" fmla="*/ 0 h 56"/>
                    <a:gd name="T28" fmla="*/ 0 w 88"/>
                    <a:gd name="T29" fmla="*/ 0 h 56"/>
                    <a:gd name="T30" fmla="*/ 0 w 88"/>
                    <a:gd name="T31" fmla="*/ 0 h 56"/>
                    <a:gd name="T32" fmla="*/ 0 w 88"/>
                    <a:gd name="T33" fmla="*/ 0 h 56"/>
                    <a:gd name="T34" fmla="*/ 0 w 88"/>
                    <a:gd name="T35" fmla="*/ 0 h 56"/>
                    <a:gd name="T36" fmla="*/ 0 w 88"/>
                    <a:gd name="T37" fmla="*/ 0 h 56"/>
                    <a:gd name="T38" fmla="*/ 0 w 88"/>
                    <a:gd name="T39" fmla="*/ 0 h 56"/>
                    <a:gd name="T40" fmla="*/ 0 w 88"/>
                    <a:gd name="T41" fmla="*/ 0 h 56"/>
                    <a:gd name="T42" fmla="*/ 0 w 88"/>
                    <a:gd name="T43" fmla="*/ 0 h 56"/>
                    <a:gd name="T44" fmla="*/ 0 w 88"/>
                    <a:gd name="T45" fmla="*/ 0 h 56"/>
                    <a:gd name="T46" fmla="*/ 0 w 88"/>
                    <a:gd name="T47" fmla="*/ 0 h 56"/>
                    <a:gd name="T48" fmla="*/ 0 w 88"/>
                    <a:gd name="T49" fmla="*/ 0 h 56"/>
                    <a:gd name="T50" fmla="*/ 0 w 88"/>
                    <a:gd name="T51" fmla="*/ 0 h 56"/>
                    <a:gd name="T52" fmla="*/ 0 w 88"/>
                    <a:gd name="T53" fmla="*/ 0 h 56"/>
                    <a:gd name="T54" fmla="*/ 0 w 88"/>
                    <a:gd name="T55" fmla="*/ 0 h 56"/>
                    <a:gd name="T56" fmla="*/ 0 w 88"/>
                    <a:gd name="T57" fmla="*/ 0 h 56"/>
                    <a:gd name="T58" fmla="*/ 0 w 88"/>
                    <a:gd name="T59" fmla="*/ 0 h 56"/>
                    <a:gd name="T60" fmla="*/ 0 w 88"/>
                    <a:gd name="T61" fmla="*/ 0 h 56"/>
                    <a:gd name="T62" fmla="*/ 0 w 88"/>
                    <a:gd name="T63" fmla="*/ 0 h 56"/>
                    <a:gd name="T64" fmla="*/ 0 w 88"/>
                    <a:gd name="T65" fmla="*/ 0 h 56"/>
                    <a:gd name="T66" fmla="*/ 0 w 88"/>
                    <a:gd name="T67" fmla="*/ 0 h 56"/>
                    <a:gd name="T68" fmla="*/ 0 w 88"/>
                    <a:gd name="T69" fmla="*/ 0 h 56"/>
                    <a:gd name="T70" fmla="*/ 0 w 88"/>
                    <a:gd name="T71" fmla="*/ 0 h 56"/>
                    <a:gd name="T72" fmla="*/ 0 w 88"/>
                    <a:gd name="T73" fmla="*/ 0 h 56"/>
                    <a:gd name="T74" fmla="*/ 0 w 88"/>
                    <a:gd name="T75" fmla="*/ 0 h 56"/>
                    <a:gd name="T76" fmla="*/ 0 w 88"/>
                    <a:gd name="T77" fmla="*/ 0 h 56"/>
                    <a:gd name="T78" fmla="*/ 0 w 88"/>
                    <a:gd name="T79" fmla="*/ 0 h 56"/>
                    <a:gd name="T80" fmla="*/ 0 w 88"/>
                    <a:gd name="T81" fmla="*/ 0 h 56"/>
                    <a:gd name="T82" fmla="*/ 0 w 88"/>
                    <a:gd name="T83" fmla="*/ 0 h 56"/>
                    <a:gd name="T84" fmla="*/ 0 w 88"/>
                    <a:gd name="T85" fmla="*/ 0 h 56"/>
                    <a:gd name="T86" fmla="*/ 0 w 88"/>
                    <a:gd name="T87" fmla="*/ 0 h 56"/>
                    <a:gd name="T88" fmla="*/ 0 w 88"/>
                    <a:gd name="T89" fmla="*/ 0 h 56"/>
                    <a:gd name="T90" fmla="*/ 0 w 88"/>
                    <a:gd name="T91" fmla="*/ 0 h 56"/>
                    <a:gd name="T92" fmla="*/ 0 w 88"/>
                    <a:gd name="T93" fmla="*/ 0 h 56"/>
                    <a:gd name="T94" fmla="*/ 0 w 88"/>
                    <a:gd name="T95" fmla="*/ 0 h 56"/>
                    <a:gd name="T96" fmla="*/ 0 w 88"/>
                    <a:gd name="T97" fmla="*/ 0 h 56"/>
                    <a:gd name="T98" fmla="*/ 0 w 88"/>
                    <a:gd name="T99" fmla="*/ 0 h 56"/>
                    <a:gd name="T100" fmla="*/ 0 w 88"/>
                    <a:gd name="T101" fmla="*/ 0 h 56"/>
                    <a:gd name="T102" fmla="*/ 0 w 88"/>
                    <a:gd name="T103" fmla="*/ 0 h 56"/>
                    <a:gd name="T104" fmla="*/ 0 w 88"/>
                    <a:gd name="T105" fmla="*/ 0 h 56"/>
                    <a:gd name="T106" fmla="*/ 0 w 88"/>
                    <a:gd name="T107" fmla="*/ 0 h 56"/>
                    <a:gd name="T108" fmla="*/ 0 w 88"/>
                    <a:gd name="T109" fmla="*/ 0 h 56"/>
                    <a:gd name="T110" fmla="*/ 0 w 88"/>
                    <a:gd name="T111" fmla="*/ 0 h 5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88" h="56">
                      <a:moveTo>
                        <a:pt x="35" y="52"/>
                      </a:moveTo>
                      <a:cubicBezTo>
                        <a:pt x="23" y="48"/>
                        <a:pt x="15" y="35"/>
                        <a:pt x="18" y="22"/>
                      </a:cubicBezTo>
                      <a:cubicBezTo>
                        <a:pt x="20" y="13"/>
                        <a:pt x="26" y="7"/>
                        <a:pt x="34" y="4"/>
                      </a:cubicBezTo>
                      <a:lnTo>
                        <a:pt x="35" y="0"/>
                      </a:lnTo>
                      <a:lnTo>
                        <a:pt x="5" y="0"/>
                      </a:lnTo>
                      <a:cubicBezTo>
                        <a:pt x="3" y="0"/>
                        <a:pt x="0" y="2"/>
                        <a:pt x="0" y="5"/>
                      </a:cubicBezTo>
                      <a:lnTo>
                        <a:pt x="0" y="48"/>
                      </a:lnTo>
                      <a:cubicBezTo>
                        <a:pt x="0" y="52"/>
                        <a:pt x="2" y="55"/>
                        <a:pt x="5" y="56"/>
                      </a:cubicBezTo>
                      <a:cubicBezTo>
                        <a:pt x="5" y="56"/>
                        <a:pt x="6" y="56"/>
                        <a:pt x="6" y="56"/>
                      </a:cubicBezTo>
                      <a:lnTo>
                        <a:pt x="34" y="56"/>
                      </a:lnTo>
                      <a:lnTo>
                        <a:pt x="35" y="52"/>
                      </a:lnTo>
                      <a:moveTo>
                        <a:pt x="46" y="4"/>
                      </a:moveTo>
                      <a:cubicBezTo>
                        <a:pt x="59" y="4"/>
                        <a:pt x="70" y="15"/>
                        <a:pt x="70" y="28"/>
                      </a:cubicBezTo>
                      <a:cubicBezTo>
                        <a:pt x="70" y="41"/>
                        <a:pt x="60" y="51"/>
                        <a:pt x="47" y="52"/>
                      </a:cubicBezTo>
                      <a:lnTo>
                        <a:pt x="46" y="56"/>
                      </a:lnTo>
                      <a:lnTo>
                        <a:pt x="82" y="56"/>
                      </a:lnTo>
                      <a:cubicBezTo>
                        <a:pt x="85" y="55"/>
                        <a:pt x="87" y="53"/>
                        <a:pt x="87" y="50"/>
                      </a:cubicBezTo>
                      <a:lnTo>
                        <a:pt x="87" y="7"/>
                      </a:lnTo>
                      <a:cubicBezTo>
                        <a:pt x="88" y="3"/>
                        <a:pt x="85" y="0"/>
                        <a:pt x="82" y="0"/>
                      </a:cubicBezTo>
                      <a:cubicBezTo>
                        <a:pt x="82" y="0"/>
                        <a:pt x="81" y="0"/>
                        <a:pt x="81" y="0"/>
                      </a:cubicBezTo>
                      <a:lnTo>
                        <a:pt x="47" y="0"/>
                      </a:lnTo>
                      <a:lnTo>
                        <a:pt x="46" y="4"/>
                      </a:lnTo>
                      <a:moveTo>
                        <a:pt x="25" y="38"/>
                      </a:moveTo>
                      <a:lnTo>
                        <a:pt x="30" y="38"/>
                      </a:lnTo>
                      <a:lnTo>
                        <a:pt x="37" y="20"/>
                      </a:lnTo>
                      <a:lnTo>
                        <a:pt x="40" y="20"/>
                      </a:lnTo>
                      <a:lnTo>
                        <a:pt x="34" y="38"/>
                      </a:lnTo>
                      <a:lnTo>
                        <a:pt x="39" y="38"/>
                      </a:lnTo>
                      <a:lnTo>
                        <a:pt x="45" y="21"/>
                      </a:lnTo>
                      <a:cubicBezTo>
                        <a:pt x="45" y="19"/>
                        <a:pt x="44" y="17"/>
                        <a:pt x="42" y="17"/>
                      </a:cubicBezTo>
                      <a:lnTo>
                        <a:pt x="38" y="17"/>
                      </a:lnTo>
                      <a:lnTo>
                        <a:pt x="44" y="0"/>
                      </a:lnTo>
                      <a:lnTo>
                        <a:pt x="38" y="0"/>
                      </a:lnTo>
                      <a:lnTo>
                        <a:pt x="25" y="38"/>
                      </a:lnTo>
                      <a:moveTo>
                        <a:pt x="58" y="20"/>
                      </a:moveTo>
                      <a:lnTo>
                        <a:pt x="55" y="20"/>
                      </a:lnTo>
                      <a:lnTo>
                        <a:pt x="49" y="36"/>
                      </a:lnTo>
                      <a:lnTo>
                        <a:pt x="53" y="36"/>
                      </a:lnTo>
                      <a:lnTo>
                        <a:pt x="58" y="20"/>
                      </a:lnTo>
                      <a:moveTo>
                        <a:pt x="55" y="39"/>
                      </a:moveTo>
                      <a:cubicBezTo>
                        <a:pt x="56" y="39"/>
                        <a:pt x="58" y="38"/>
                        <a:pt x="58" y="37"/>
                      </a:cubicBezTo>
                      <a:cubicBezTo>
                        <a:pt x="58" y="37"/>
                        <a:pt x="58" y="37"/>
                        <a:pt x="58" y="36"/>
                      </a:cubicBezTo>
                      <a:lnTo>
                        <a:pt x="64" y="20"/>
                      </a:lnTo>
                      <a:cubicBezTo>
                        <a:pt x="64" y="18"/>
                        <a:pt x="62" y="17"/>
                        <a:pt x="60" y="17"/>
                      </a:cubicBezTo>
                      <a:lnTo>
                        <a:pt x="50" y="17"/>
                      </a:lnTo>
                      <a:lnTo>
                        <a:pt x="37" y="56"/>
                      </a:lnTo>
                      <a:lnTo>
                        <a:pt x="43" y="56"/>
                      </a:lnTo>
                      <a:lnTo>
                        <a:pt x="48" y="39"/>
                      </a:lnTo>
                      <a:lnTo>
                        <a:pt x="55" y="39"/>
                      </a:lnTo>
                    </a:path>
                  </a:pathLst>
                </a:custGeom>
                <a:noFill/>
                <a:ln w="0" cap="rnd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</p:grpSp>
          <p:graphicFrame>
            <p:nvGraphicFramePr>
              <p:cNvPr id="886" name="Object 294"/>
              <p:cNvGraphicFramePr>
                <a:graphicFrameLocks noChangeAspect="1"/>
              </p:cNvGraphicFramePr>
              <p:nvPr/>
            </p:nvGraphicFramePr>
            <p:xfrm>
              <a:off x="4806" y="2537"/>
              <a:ext cx="337" cy="6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35" name="Visio" r:id="rId4" imgW="535067" imgH="975622" progId="Visio.Drawing.11">
                      <p:embed/>
                    </p:oleObj>
                  </mc:Choice>
                  <mc:Fallback>
                    <p:oleObj name="Visio" r:id="rId4" imgW="535067" imgH="975622" progId="Visio.Drawing.11">
                      <p:embed/>
                      <p:pic>
                        <p:nvPicPr>
                          <p:cNvPr id="886" name="Object 29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06" y="2537"/>
                            <a:ext cx="337" cy="6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635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pic>
          <p:nvPicPr>
            <p:cNvPr id="884" name="Picture 5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9590" y="1742022"/>
              <a:ext cx="554689" cy="346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022" name="Straight Connector 1021"/>
          <p:cNvCxnSpPr/>
          <p:nvPr/>
        </p:nvCxnSpPr>
        <p:spPr>
          <a:xfrm>
            <a:off x="8732659" y="3682039"/>
            <a:ext cx="20365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Connector 1023"/>
          <p:cNvCxnSpPr/>
          <p:nvPr/>
        </p:nvCxnSpPr>
        <p:spPr>
          <a:xfrm>
            <a:off x="8732659" y="2991416"/>
            <a:ext cx="20365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9" name="Straight Connector 738"/>
          <p:cNvCxnSpPr>
            <a:stCxn id="2" idx="3"/>
          </p:cNvCxnSpPr>
          <p:nvPr/>
        </p:nvCxnSpPr>
        <p:spPr>
          <a:xfrm>
            <a:off x="6436220" y="3859504"/>
            <a:ext cx="2296439" cy="242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5" name="Rectangle 904"/>
          <p:cNvSpPr/>
          <p:nvPr/>
        </p:nvSpPr>
        <p:spPr>
          <a:xfrm>
            <a:off x="7439670" y="3503802"/>
            <a:ext cx="1059690" cy="7274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Network data communication (https)</a:t>
            </a:r>
            <a:endParaRPr lang="en-US" sz="1000" dirty="0"/>
          </a:p>
        </p:txBody>
      </p:sp>
      <p:sp>
        <p:nvSpPr>
          <p:cNvPr id="747" name="Rectangle 746"/>
          <p:cNvSpPr/>
          <p:nvPr/>
        </p:nvSpPr>
        <p:spPr>
          <a:xfrm>
            <a:off x="5110401" y="1502257"/>
            <a:ext cx="6232523" cy="2871273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50000"/>
                </a:schemeClr>
              </a:solidFill>
              <a:latin typeface="arial)"/>
            </a:endParaRPr>
          </a:p>
        </p:txBody>
      </p:sp>
      <p:pic>
        <p:nvPicPr>
          <p:cNvPr id="588" name="Picture 62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520" y="4236124"/>
            <a:ext cx="3016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8848" y="2484150"/>
            <a:ext cx="1125471" cy="475199"/>
          </a:xfrm>
          <a:prstGeom prst="rect">
            <a:avLst/>
          </a:prstGeom>
        </p:spPr>
      </p:pic>
      <p:pic>
        <p:nvPicPr>
          <p:cNvPr id="462" name="Picture 634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640" y="3261273"/>
            <a:ext cx="331671" cy="67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3" name="Rectangle 462"/>
          <p:cNvSpPr/>
          <p:nvPr/>
        </p:nvSpPr>
        <p:spPr>
          <a:xfrm>
            <a:off x="1363281" y="3889625"/>
            <a:ext cx="5858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Vrsuta</a:t>
            </a:r>
            <a:endParaRPr lang="en-US" sz="1200" dirty="0">
              <a:solidFill>
                <a:srgbClr val="0070C0"/>
              </a:solidFill>
            </a:endParaRPr>
          </a:p>
        </p:txBody>
      </p:sp>
      <p:cxnSp>
        <p:nvCxnSpPr>
          <p:cNvPr id="741" name="Straight Connector 740"/>
          <p:cNvCxnSpPr/>
          <p:nvPr/>
        </p:nvCxnSpPr>
        <p:spPr>
          <a:xfrm flipV="1">
            <a:off x="6059899" y="2912696"/>
            <a:ext cx="1685" cy="91737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" name="Straight Connector 471"/>
          <p:cNvCxnSpPr/>
          <p:nvPr/>
        </p:nvCxnSpPr>
        <p:spPr>
          <a:xfrm>
            <a:off x="8734368" y="2306545"/>
            <a:ext cx="20365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" name="Straight Connector 472"/>
          <p:cNvCxnSpPr/>
          <p:nvPr/>
        </p:nvCxnSpPr>
        <p:spPr>
          <a:xfrm>
            <a:off x="8180630" y="2699223"/>
            <a:ext cx="55202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9" name="Straight Connector 1218"/>
          <p:cNvCxnSpPr/>
          <p:nvPr/>
        </p:nvCxnSpPr>
        <p:spPr>
          <a:xfrm>
            <a:off x="4757172" y="3860344"/>
            <a:ext cx="9170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2" name="Right Arrow 1221"/>
          <p:cNvSpPr/>
          <p:nvPr/>
        </p:nvSpPr>
        <p:spPr>
          <a:xfrm>
            <a:off x="5172058" y="2482588"/>
            <a:ext cx="314763" cy="379024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/>
          </a:p>
        </p:txBody>
      </p:sp>
      <p:sp>
        <p:nvSpPr>
          <p:cNvPr id="1223" name="TextBox 1222"/>
          <p:cNvSpPr txBox="1"/>
          <p:nvPr/>
        </p:nvSpPr>
        <p:spPr>
          <a:xfrm>
            <a:off x="3276865" y="2396634"/>
            <a:ext cx="1882247" cy="55399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i-FI" sz="1000" b="1" dirty="0" smtClean="0">
                <a:solidFill>
                  <a:schemeClr val="accent1">
                    <a:lumMod val="75000"/>
                  </a:schemeClr>
                </a:solidFill>
              </a:rPr>
              <a:t>Other optional data sources</a:t>
            </a:r>
            <a:br>
              <a:rPr lang="fi-FI" sz="1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i-FI" sz="1000" b="1" dirty="0" smtClean="0">
                <a:solidFill>
                  <a:schemeClr val="accent1">
                    <a:lumMod val="75000"/>
                  </a:schemeClr>
                </a:solidFill>
              </a:rPr>
              <a:t>(e.g. Lightning data, rain </a:t>
            </a:r>
            <a:br>
              <a:rPr lang="fi-FI" sz="1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i-FI" sz="1000" b="1" dirty="0" smtClean="0">
                <a:solidFill>
                  <a:schemeClr val="accent1">
                    <a:lumMod val="75000"/>
                  </a:schemeClr>
                </a:solidFill>
              </a:rPr>
              <a:t>gauge data)</a:t>
            </a:r>
            <a:endParaRPr lang="en-US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68" name="Straight Connector 1067"/>
          <p:cNvCxnSpPr/>
          <p:nvPr/>
        </p:nvCxnSpPr>
        <p:spPr>
          <a:xfrm>
            <a:off x="2188196" y="3819886"/>
            <a:ext cx="172169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9" name="Rectangle 1068"/>
          <p:cNvSpPr/>
          <p:nvPr/>
        </p:nvSpPr>
        <p:spPr>
          <a:xfrm>
            <a:off x="3710278" y="3464454"/>
            <a:ext cx="1048319" cy="7274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Network data communication (TCP/IP)</a:t>
            </a:r>
            <a:endParaRPr lang="en-US" sz="1000" dirty="0"/>
          </a:p>
        </p:txBody>
      </p:sp>
      <p:sp>
        <p:nvSpPr>
          <p:cNvPr id="1070" name="Right Arrow 1069"/>
          <p:cNvSpPr/>
          <p:nvPr/>
        </p:nvSpPr>
        <p:spPr>
          <a:xfrm>
            <a:off x="2442358" y="3202234"/>
            <a:ext cx="1240361" cy="1234167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Native IRIS data or ODIM HDF5 </a:t>
            </a:r>
            <a:endParaRPr lang="en-US" sz="1000" b="1" dirty="0"/>
          </a:p>
        </p:txBody>
      </p:sp>
      <p:sp>
        <p:nvSpPr>
          <p:cNvPr id="1224" name="TextBox 1223"/>
          <p:cNvSpPr txBox="1"/>
          <p:nvPr/>
        </p:nvSpPr>
        <p:spPr>
          <a:xfrm>
            <a:off x="14031" y="3236395"/>
            <a:ext cx="1220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b="1" dirty="0" smtClean="0">
                <a:solidFill>
                  <a:srgbClr val="0070C0"/>
                </a:solidFill>
              </a:rPr>
              <a:t>New Vaisala </a:t>
            </a:r>
            <a:br>
              <a:rPr lang="fi-FI" sz="1100" b="1" dirty="0" smtClean="0">
                <a:solidFill>
                  <a:srgbClr val="0070C0"/>
                </a:solidFill>
              </a:rPr>
            </a:br>
            <a:r>
              <a:rPr lang="fi-FI" sz="1100" b="1" dirty="0" smtClean="0">
                <a:solidFill>
                  <a:srgbClr val="0070C0"/>
                </a:solidFill>
              </a:rPr>
              <a:t>C-band</a:t>
            </a:r>
          </a:p>
          <a:p>
            <a:pPr algn="ctr"/>
            <a:r>
              <a:rPr lang="fi-FI" sz="1100" b="1" dirty="0" smtClean="0">
                <a:solidFill>
                  <a:srgbClr val="0070C0"/>
                </a:solidFill>
              </a:rPr>
              <a:t>Weather</a:t>
            </a:r>
            <a:br>
              <a:rPr lang="fi-FI" sz="1100" b="1" dirty="0" smtClean="0">
                <a:solidFill>
                  <a:srgbClr val="0070C0"/>
                </a:solidFill>
              </a:rPr>
            </a:br>
            <a:r>
              <a:rPr lang="fi-FI" sz="1100" b="1" dirty="0" smtClean="0">
                <a:solidFill>
                  <a:srgbClr val="0070C0"/>
                </a:solidFill>
              </a:rPr>
              <a:t>Radar</a:t>
            </a:r>
            <a:endParaRPr lang="en-US" sz="1100" b="1" dirty="0">
              <a:solidFill>
                <a:srgbClr val="0070C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683578" y="3679577"/>
            <a:ext cx="752642" cy="359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Ethernet</a:t>
            </a:r>
          </a:p>
          <a:p>
            <a:pPr algn="ctr"/>
            <a:r>
              <a:rPr lang="en-US" sz="800" dirty="0"/>
              <a:t> GB switch</a:t>
            </a:r>
          </a:p>
        </p:txBody>
      </p:sp>
      <p:sp>
        <p:nvSpPr>
          <p:cNvPr id="1065" name="Title 1"/>
          <p:cNvSpPr>
            <a:spLocks noGrp="1"/>
          </p:cNvSpPr>
          <p:nvPr>
            <p:ph type="title"/>
          </p:nvPr>
        </p:nvSpPr>
        <p:spPr>
          <a:xfrm>
            <a:off x="89412" y="13859"/>
            <a:ext cx="11514500" cy="637345"/>
          </a:xfrm>
        </p:spPr>
        <p:txBody>
          <a:bodyPr/>
          <a:lstStyle/>
          <a:p>
            <a:r>
              <a:rPr lang="fi-FI" sz="2400" dirty="0" smtClean="0"/>
              <a:t>Central Site Configuration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425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28933" y="6509644"/>
            <a:ext cx="3358800" cy="2664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82" y="742173"/>
            <a:ext cx="4207593" cy="5507893"/>
          </a:xfrm>
          <a:prstGeom prst="rect">
            <a:avLst/>
          </a:prstGeom>
        </p:spPr>
      </p:pic>
      <p:sp>
        <p:nvSpPr>
          <p:cNvPr id="455" name="Title 1"/>
          <p:cNvSpPr>
            <a:spLocks noGrp="1"/>
          </p:cNvSpPr>
          <p:nvPr>
            <p:ph type="title"/>
          </p:nvPr>
        </p:nvSpPr>
        <p:spPr>
          <a:xfrm>
            <a:off x="89413" y="-1"/>
            <a:ext cx="11514500" cy="653143"/>
          </a:xfrm>
        </p:spPr>
        <p:txBody>
          <a:bodyPr/>
          <a:lstStyle/>
          <a:p>
            <a:r>
              <a:rPr lang="fi-FI" sz="2400" dirty="0" smtClean="0"/>
              <a:t>Weather Radar Tower and Equipment Shelter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663" y="3790950"/>
            <a:ext cx="1977399" cy="2188855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3975" y="2127886"/>
            <a:ext cx="2659938" cy="3851919"/>
          </a:xfrm>
          <a:prstGeom prst="rect">
            <a:avLst/>
          </a:prstGeom>
        </p:spPr>
      </p:pic>
      <p:sp>
        <p:nvSpPr>
          <p:cNvPr id="150" name="TextBox 149"/>
          <p:cNvSpPr txBox="1"/>
          <p:nvPr/>
        </p:nvSpPr>
        <p:spPr>
          <a:xfrm>
            <a:off x="3695700" y="3621673"/>
            <a:ext cx="1291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 smtClean="0"/>
              <a:t>Tower, 15 m</a:t>
            </a:r>
            <a:endParaRPr lang="en-US" sz="1600" dirty="0"/>
          </a:p>
        </p:txBody>
      </p:sp>
      <p:sp>
        <p:nvSpPr>
          <p:cNvPr id="459" name="TextBox 458"/>
          <p:cNvSpPr txBox="1"/>
          <p:nvPr/>
        </p:nvSpPr>
        <p:spPr>
          <a:xfrm>
            <a:off x="6067425" y="5979805"/>
            <a:ext cx="833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 smtClean="0"/>
              <a:t>Shelter</a:t>
            </a:r>
            <a:endParaRPr lang="en-US" sz="1600" dirty="0"/>
          </a:p>
        </p:txBody>
      </p:sp>
      <p:sp>
        <p:nvSpPr>
          <p:cNvPr id="460" name="TextBox 459"/>
          <p:cNvSpPr txBox="1"/>
          <p:nvPr/>
        </p:nvSpPr>
        <p:spPr>
          <a:xfrm>
            <a:off x="9565799" y="5979805"/>
            <a:ext cx="1770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 smtClean="0"/>
              <a:t>Complete system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4680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4" y="942976"/>
            <a:ext cx="4757737" cy="501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16"/>
          <p:cNvSpPr>
            <a:spLocks noChangeArrowheads="1"/>
          </p:cNvSpPr>
          <p:nvPr/>
        </p:nvSpPr>
        <p:spPr bwMode="auto">
          <a:xfrm>
            <a:off x="0" y="23813"/>
            <a:ext cx="12115800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rgbClr val="4C4C4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rgbClr val="4C4C4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sz="1600">
                <a:solidFill>
                  <a:srgbClr val="4C4C4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imes New Roman" panose="02020603050405020304" pitchFamily="18" charset="0"/>
              <a:buChar char="–"/>
              <a:defRPr sz="1600">
                <a:solidFill>
                  <a:srgbClr val="4C4C4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imes New Roman" panose="02020603050405020304" pitchFamily="18" charset="0"/>
              <a:buChar char="–"/>
              <a:defRPr sz="1600">
                <a:solidFill>
                  <a:srgbClr val="4C4C4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imes New Roman" panose="02020603050405020304" pitchFamily="18" charset="0"/>
              <a:buChar char="–"/>
              <a:defRPr sz="1600">
                <a:solidFill>
                  <a:srgbClr val="4C4C4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imes New Roman" panose="02020603050405020304" pitchFamily="18" charset="0"/>
              <a:buChar char="–"/>
              <a:defRPr sz="1600">
                <a:solidFill>
                  <a:srgbClr val="4C4C4C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fi-FI" altLang="en-US" sz="2400" b="1" dirty="0">
                <a:solidFill>
                  <a:schemeClr val="tx2"/>
                </a:solidFill>
              </a:rPr>
              <a:t>Foundation design for </a:t>
            </a:r>
            <a:r>
              <a:rPr lang="fi-FI" altLang="en-US" sz="2400" b="1" dirty="0" smtClean="0">
                <a:solidFill>
                  <a:schemeClr val="tx2"/>
                </a:solidFill>
              </a:rPr>
              <a:t>15 </a:t>
            </a:r>
            <a:r>
              <a:rPr lang="fi-FI" altLang="en-US" sz="2400" b="1" dirty="0">
                <a:solidFill>
                  <a:schemeClr val="tx2"/>
                </a:solidFill>
              </a:rPr>
              <a:t>m tower,  for wind up to 60 m/s</a:t>
            </a:r>
            <a:br>
              <a:rPr lang="fi-FI" altLang="en-US" sz="2400" b="1" dirty="0">
                <a:solidFill>
                  <a:schemeClr val="tx2"/>
                </a:solidFill>
              </a:rPr>
            </a:br>
            <a:r>
              <a:rPr lang="fi-FI" altLang="en-US" sz="2400" b="1" dirty="0">
                <a:solidFill>
                  <a:schemeClr val="tx2"/>
                </a:solidFill>
              </a:rPr>
              <a:t>Size 8.3 m x 8.3 m x 1.2 m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300789" y="4732339"/>
          <a:ext cx="4168775" cy="1166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6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5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5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754">
                <a:tc>
                  <a:txBody>
                    <a:bodyPr/>
                    <a:lstStyle/>
                    <a:p>
                      <a:r>
                        <a:rPr lang="fi-FI" sz="900" b="1" dirty="0" smtClean="0"/>
                        <a:t>Pos</a:t>
                      </a:r>
                      <a:endParaRPr lang="en-US" sz="900" b="1" dirty="0"/>
                    </a:p>
                  </a:txBody>
                  <a:tcPr marL="91421" marR="91421" marT="45751" marB="45751"/>
                </a:tc>
                <a:tc>
                  <a:txBody>
                    <a:bodyPr/>
                    <a:lstStyle/>
                    <a:p>
                      <a:r>
                        <a:rPr lang="fi-FI" sz="900" b="1" dirty="0" smtClean="0"/>
                        <a:t>Reinforcement (A500HW)</a:t>
                      </a:r>
                      <a:endParaRPr lang="en-US" sz="900" b="1" dirty="0"/>
                    </a:p>
                  </a:txBody>
                  <a:tcPr marL="91421" marR="91421" marT="45751" marB="45751"/>
                </a:tc>
                <a:tc>
                  <a:txBody>
                    <a:bodyPr/>
                    <a:lstStyle/>
                    <a:p>
                      <a:r>
                        <a:rPr lang="fi-FI" sz="900" b="1" dirty="0" smtClean="0"/>
                        <a:t>Shape</a:t>
                      </a:r>
                      <a:endParaRPr lang="en-US" sz="900" b="1" dirty="0"/>
                    </a:p>
                  </a:txBody>
                  <a:tcPr marL="91421" marR="91421" marT="45751" marB="45751"/>
                </a:tc>
                <a:tc>
                  <a:txBody>
                    <a:bodyPr/>
                    <a:lstStyle/>
                    <a:p>
                      <a:r>
                        <a:rPr lang="fi-FI" sz="900" b="1" dirty="0" smtClean="0"/>
                        <a:t>Weight</a:t>
                      </a:r>
                      <a:endParaRPr lang="en-US" sz="900" b="1" dirty="0"/>
                    </a:p>
                  </a:txBody>
                  <a:tcPr marL="91421" marR="91421" marT="45751" marB="4575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25">
                <a:tc>
                  <a:txBody>
                    <a:bodyPr/>
                    <a:lstStyle/>
                    <a:p>
                      <a:pPr algn="ctr"/>
                      <a:r>
                        <a:rPr lang="fi-FI" sz="800" b="1" dirty="0" smtClean="0"/>
                        <a:t>1</a:t>
                      </a:r>
                      <a:endParaRPr lang="en-US" sz="800" b="1" dirty="0"/>
                    </a:p>
                  </a:txBody>
                  <a:tcPr marL="91421" marR="91421" marT="45751" marB="45751"/>
                </a:tc>
                <a:tc>
                  <a:txBody>
                    <a:bodyPr/>
                    <a:lstStyle/>
                    <a:p>
                      <a:r>
                        <a:rPr lang="fi-FI" sz="800" dirty="0" smtClean="0"/>
                        <a:t>147 pcs,</a:t>
                      </a:r>
                      <a:r>
                        <a:rPr lang="fi-FI" sz="800" baseline="0" dirty="0" smtClean="0"/>
                        <a:t> </a:t>
                      </a:r>
                      <a:r>
                        <a:rPr lang="el-GR" sz="800" baseline="0" dirty="0" smtClean="0"/>
                        <a:t>Φ</a:t>
                      </a:r>
                      <a:r>
                        <a:rPr lang="fi-FI" sz="800" baseline="0" dirty="0" smtClean="0"/>
                        <a:t>16 mm, tot. 1203 m</a:t>
                      </a:r>
                      <a:endParaRPr lang="en-US" sz="800" dirty="0"/>
                    </a:p>
                  </a:txBody>
                  <a:tcPr marL="91421" marR="91421" marT="45751" marB="45751"/>
                </a:tc>
                <a:tc>
                  <a:txBody>
                    <a:bodyPr/>
                    <a:lstStyle/>
                    <a:p>
                      <a:r>
                        <a:rPr lang="fi-FI" sz="800" dirty="0" smtClean="0"/>
                        <a:t>                             818 cm</a:t>
                      </a:r>
                      <a:endParaRPr lang="en-US" sz="800" dirty="0"/>
                    </a:p>
                  </a:txBody>
                  <a:tcPr marL="91421" marR="91421" marT="45751" marB="45751"/>
                </a:tc>
                <a:tc>
                  <a:txBody>
                    <a:bodyPr/>
                    <a:lstStyle/>
                    <a:p>
                      <a:r>
                        <a:rPr lang="fi-FI" sz="800" dirty="0" smtClean="0"/>
                        <a:t>1900 kg</a:t>
                      </a:r>
                      <a:endParaRPr lang="en-US" sz="800" dirty="0"/>
                    </a:p>
                  </a:txBody>
                  <a:tcPr marL="91421" marR="91421" marT="45751" marB="4575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902">
                <a:tc>
                  <a:txBody>
                    <a:bodyPr/>
                    <a:lstStyle/>
                    <a:p>
                      <a:pPr algn="ctr"/>
                      <a:r>
                        <a:rPr lang="fi-FI" sz="800" b="1" dirty="0" smtClean="0"/>
                        <a:t>2</a:t>
                      </a:r>
                      <a:endParaRPr lang="en-US" sz="800" b="1" dirty="0"/>
                    </a:p>
                  </a:txBody>
                  <a:tcPr marL="91421" marR="91421" marT="45751" marB="4575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 dirty="0" smtClean="0"/>
                        <a:t>  14 pcs,   </a:t>
                      </a:r>
                      <a:r>
                        <a:rPr lang="el-GR" sz="800" baseline="0" dirty="0" smtClean="0"/>
                        <a:t>Φ</a:t>
                      </a:r>
                      <a:r>
                        <a:rPr lang="fi-FI" sz="800" baseline="0" dirty="0" smtClean="0"/>
                        <a:t>8 mm, tot.   115 m</a:t>
                      </a:r>
                      <a:endParaRPr lang="en-US" sz="800" dirty="0" smtClean="0"/>
                    </a:p>
                  </a:txBody>
                  <a:tcPr marL="91421" marR="91421" marT="45751" marB="45751"/>
                </a:tc>
                <a:tc>
                  <a:txBody>
                    <a:bodyPr/>
                    <a:lstStyle/>
                    <a:p>
                      <a:r>
                        <a:rPr lang="fi-FI" sz="800" dirty="0" smtClean="0"/>
                        <a:t>                             818 </a:t>
                      </a:r>
                      <a:r>
                        <a:rPr lang="fi-FI" sz="800" baseline="0" dirty="0" smtClean="0"/>
                        <a:t>cm</a:t>
                      </a:r>
                      <a:endParaRPr lang="en-US" sz="800" dirty="0"/>
                    </a:p>
                  </a:txBody>
                  <a:tcPr marL="91421" marR="91421" marT="45751" marB="45751"/>
                </a:tc>
                <a:tc>
                  <a:txBody>
                    <a:bodyPr/>
                    <a:lstStyle/>
                    <a:p>
                      <a:r>
                        <a:rPr lang="fi-FI" sz="800" dirty="0" smtClean="0"/>
                        <a:t>  </a:t>
                      </a:r>
                      <a:r>
                        <a:rPr lang="fi-FI" sz="800" baseline="0" dirty="0" smtClean="0"/>
                        <a:t> 70</a:t>
                      </a:r>
                      <a:r>
                        <a:rPr lang="fi-FI" sz="800" dirty="0" smtClean="0"/>
                        <a:t> kg</a:t>
                      </a:r>
                      <a:endParaRPr lang="en-US" sz="800" dirty="0"/>
                    </a:p>
                  </a:txBody>
                  <a:tcPr marL="91421" marR="91421" marT="45751" marB="4575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465">
                <a:tc>
                  <a:txBody>
                    <a:bodyPr/>
                    <a:lstStyle/>
                    <a:p>
                      <a:pPr algn="ctr"/>
                      <a:r>
                        <a:rPr lang="fi-FI" sz="800" b="1" dirty="0" smtClean="0"/>
                        <a:t>3</a:t>
                      </a:r>
                      <a:endParaRPr lang="en-US" sz="800" b="1" dirty="0"/>
                    </a:p>
                  </a:txBody>
                  <a:tcPr marL="91421" marR="91421" marT="45751" marB="4575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 dirty="0" smtClean="0"/>
                        <a:t>    6 pcs,   </a:t>
                      </a:r>
                      <a:r>
                        <a:rPr lang="el-GR" sz="800" baseline="0" dirty="0" smtClean="0"/>
                        <a:t>Φ</a:t>
                      </a:r>
                      <a:r>
                        <a:rPr lang="fi-FI" sz="800" baseline="0" dirty="0" smtClean="0"/>
                        <a:t>8 mm, tot.     95 m</a:t>
                      </a:r>
                      <a:endParaRPr lang="en-US" sz="800" dirty="0" smtClean="0"/>
                    </a:p>
                  </a:txBody>
                  <a:tcPr marL="91421" marR="91421" marT="45751" marB="45751"/>
                </a:tc>
                <a:tc>
                  <a:txBody>
                    <a:bodyPr/>
                    <a:lstStyle/>
                    <a:p>
                      <a:r>
                        <a:rPr lang="fi-FI" sz="800" dirty="0" smtClean="0"/>
                        <a:t>             591 cm x 591 cm</a:t>
                      </a:r>
                      <a:endParaRPr lang="en-US" sz="800" dirty="0"/>
                    </a:p>
                  </a:txBody>
                  <a:tcPr marL="91421" marR="91421" marT="45751" marB="45751"/>
                </a:tc>
                <a:tc>
                  <a:txBody>
                    <a:bodyPr/>
                    <a:lstStyle/>
                    <a:p>
                      <a:r>
                        <a:rPr lang="fi-FI" sz="800" baseline="0" dirty="0" smtClean="0"/>
                        <a:t>   60</a:t>
                      </a:r>
                      <a:r>
                        <a:rPr lang="fi-FI" sz="800" dirty="0" smtClean="0"/>
                        <a:t> kg</a:t>
                      </a:r>
                    </a:p>
                  </a:txBody>
                  <a:tcPr marL="91421" marR="91421" marT="45751" marB="4575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465">
                <a:tc>
                  <a:txBody>
                    <a:bodyPr/>
                    <a:lstStyle/>
                    <a:p>
                      <a:pPr algn="ctr"/>
                      <a:r>
                        <a:rPr lang="fi-FI" sz="800" b="1" dirty="0" smtClean="0"/>
                        <a:t>4</a:t>
                      </a:r>
                      <a:endParaRPr lang="en-US" sz="800" b="1" dirty="0"/>
                    </a:p>
                  </a:txBody>
                  <a:tcPr marL="91421" marR="91421" marT="45751" marB="4575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 dirty="0" smtClean="0"/>
                        <a:t>148 pcs, </a:t>
                      </a:r>
                      <a:r>
                        <a:rPr lang="el-GR" sz="800" baseline="0" dirty="0" smtClean="0"/>
                        <a:t>Φ</a:t>
                      </a:r>
                      <a:r>
                        <a:rPr lang="fi-FI" sz="800" baseline="0" dirty="0" smtClean="0"/>
                        <a:t>25 mm, tot.   205 m</a:t>
                      </a:r>
                      <a:endParaRPr lang="en-US" sz="800" dirty="0" smtClean="0"/>
                    </a:p>
                  </a:txBody>
                  <a:tcPr marL="91421" marR="91421" marT="45751" marB="4575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 dirty="0" smtClean="0"/>
                        <a:t>               32 cm + 106 cm</a:t>
                      </a:r>
                      <a:endParaRPr lang="en-US" sz="800" dirty="0" smtClean="0"/>
                    </a:p>
                  </a:txBody>
                  <a:tcPr marL="91421" marR="91421" marT="45751" marB="4575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 baseline="0" dirty="0" smtClean="0"/>
                        <a:t> 8</a:t>
                      </a:r>
                      <a:r>
                        <a:rPr lang="fi-FI" sz="800" dirty="0" smtClean="0"/>
                        <a:t>00 kg</a:t>
                      </a:r>
                      <a:endParaRPr lang="en-US" sz="800" dirty="0" smtClean="0"/>
                    </a:p>
                  </a:txBody>
                  <a:tcPr marL="91421" marR="91421" marT="45751" marB="4575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4372" name="Straight Connector 3"/>
          <p:cNvCxnSpPr>
            <a:cxnSpLocks noChangeShapeType="1"/>
          </p:cNvCxnSpPr>
          <p:nvPr/>
        </p:nvCxnSpPr>
        <p:spPr bwMode="auto">
          <a:xfrm>
            <a:off x="8332788" y="5321300"/>
            <a:ext cx="557212" cy="0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73" name="Rectangle 4"/>
          <p:cNvSpPr>
            <a:spLocks noChangeArrowheads="1"/>
          </p:cNvSpPr>
          <p:nvPr/>
        </p:nvSpPr>
        <p:spPr bwMode="auto">
          <a:xfrm>
            <a:off x="8332788" y="5453064"/>
            <a:ext cx="165100" cy="174625"/>
          </a:xfrm>
          <a:prstGeom prst="rect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rgbClr val="4C4C4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rgbClr val="4C4C4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Times New Roman" panose="02020603050405020304" pitchFamily="18" charset="0"/>
              <a:buChar char="–"/>
              <a:defRPr sz="1600">
                <a:solidFill>
                  <a:srgbClr val="4C4C4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imes New Roman" panose="02020603050405020304" pitchFamily="18" charset="0"/>
              <a:buChar char="–"/>
              <a:defRPr sz="1600">
                <a:solidFill>
                  <a:srgbClr val="4C4C4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imes New Roman" panose="02020603050405020304" pitchFamily="18" charset="0"/>
              <a:buChar char="–"/>
              <a:defRPr sz="1600">
                <a:solidFill>
                  <a:srgbClr val="4C4C4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imes New Roman" panose="02020603050405020304" pitchFamily="18" charset="0"/>
              <a:buChar char="–"/>
              <a:defRPr sz="1600">
                <a:solidFill>
                  <a:srgbClr val="4C4C4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imes New Roman" panose="02020603050405020304" pitchFamily="18" charset="0"/>
              <a:buChar char="–"/>
              <a:defRPr sz="1600">
                <a:solidFill>
                  <a:srgbClr val="4C4C4C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</p:txBody>
      </p:sp>
      <p:grpSp>
        <p:nvGrpSpPr>
          <p:cNvPr id="14374" name="Group 10"/>
          <p:cNvGrpSpPr>
            <a:grpSpLocks/>
          </p:cNvGrpSpPr>
          <p:nvPr/>
        </p:nvGrpSpPr>
        <p:grpSpPr bwMode="auto">
          <a:xfrm>
            <a:off x="8340726" y="5775326"/>
            <a:ext cx="346075" cy="55563"/>
            <a:chOff x="7196433" y="383949"/>
            <a:chExt cx="345894" cy="92390"/>
          </a:xfrm>
        </p:grpSpPr>
        <p:cxnSp>
          <p:nvCxnSpPr>
            <p:cNvPr id="14379" name="Straight Connector 35"/>
            <p:cNvCxnSpPr>
              <a:cxnSpLocks noChangeShapeType="1"/>
            </p:cNvCxnSpPr>
            <p:nvPr/>
          </p:nvCxnSpPr>
          <p:spPr bwMode="auto">
            <a:xfrm>
              <a:off x="7198143" y="476339"/>
              <a:ext cx="344184" cy="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80" name="Straight Connector 37"/>
            <p:cNvCxnSpPr>
              <a:cxnSpLocks noChangeShapeType="1"/>
            </p:cNvCxnSpPr>
            <p:nvPr/>
          </p:nvCxnSpPr>
          <p:spPr bwMode="auto">
            <a:xfrm flipV="1">
              <a:off x="7196433" y="383949"/>
              <a:ext cx="0" cy="90885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5" name="Text Box 38"/>
          <p:cNvSpPr txBox="1">
            <a:spLocks noChangeArrowheads="1"/>
          </p:cNvSpPr>
          <p:nvPr/>
        </p:nvSpPr>
        <p:spPr bwMode="auto">
          <a:xfrm>
            <a:off x="6640514" y="3514725"/>
            <a:ext cx="3557587" cy="901700"/>
          </a:xfrm>
          <a:prstGeom prst="rect">
            <a:avLst/>
          </a:prstGeom>
          <a:noFill/>
          <a:ln w="28575" algn="ctr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300">
                <a:solidFill>
                  <a:srgbClr val="4C4C4C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rgbClr val="4C4C4C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Times New Roman" pitchFamily="18" charset="0"/>
              <a:buChar char="–"/>
              <a:defRPr sz="2000">
                <a:solidFill>
                  <a:srgbClr val="4C4C4C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Font typeface="Times New Roman" pitchFamily="18" charset="0"/>
              <a:buChar char="–"/>
              <a:defRPr sz="1700">
                <a:solidFill>
                  <a:srgbClr val="4C4C4C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Times New Roman" pitchFamily="18" charset="0"/>
              <a:buChar char="–"/>
              <a:defRPr sz="1600">
                <a:solidFill>
                  <a:srgbClr val="4C4C4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imes New Roman" pitchFamily="18" charset="0"/>
              <a:buChar char="–"/>
              <a:defRPr sz="1600">
                <a:solidFill>
                  <a:srgbClr val="4C4C4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imes New Roman" pitchFamily="18" charset="0"/>
              <a:buChar char="–"/>
              <a:defRPr sz="1600">
                <a:solidFill>
                  <a:srgbClr val="4C4C4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imes New Roman" pitchFamily="18" charset="0"/>
              <a:buChar char="–"/>
              <a:defRPr sz="1600">
                <a:solidFill>
                  <a:srgbClr val="4C4C4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imes New Roman" pitchFamily="18" charset="0"/>
              <a:buChar char="–"/>
              <a:defRPr sz="1600">
                <a:solidFill>
                  <a:srgbClr val="4C4C4C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 typeface="Wingdings" pitchFamily="2" charset="2"/>
              <a:buNone/>
              <a:defRPr/>
            </a:pPr>
            <a:r>
              <a:rPr lang="fi-FI" altLang="en-US" sz="1200" b="1" dirty="0">
                <a:solidFill>
                  <a:schemeClr val="accent1"/>
                </a:solidFill>
                <a:cs typeface="Arial" charset="0"/>
              </a:rPr>
              <a:t>Tower Foundation – main features:</a:t>
            </a:r>
            <a:endParaRPr lang="fi-FI" altLang="en-US" sz="1200" dirty="0">
              <a:solidFill>
                <a:schemeClr val="accent1"/>
              </a:solidFill>
              <a:cs typeface="Arial" charset="0"/>
            </a:endParaRPr>
          </a:p>
          <a:p>
            <a:pPr marL="171450" indent="-171450">
              <a:lnSpc>
                <a:spcPct val="90000"/>
              </a:lnSpc>
              <a:spcBef>
                <a:spcPct val="50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fi-FI" altLang="en-US" sz="1000" dirty="0">
                <a:solidFill>
                  <a:schemeClr val="accent1"/>
                </a:solidFill>
                <a:cs typeface="Arial" charset="0"/>
              </a:rPr>
              <a:t>size 8.3 x 8.3 x 01.2 m</a:t>
            </a:r>
            <a:r>
              <a:rPr lang="fi-FI" altLang="en-US" sz="1000" baseline="30000" dirty="0">
                <a:solidFill>
                  <a:schemeClr val="accent1"/>
                </a:solidFill>
                <a:cs typeface="Arial" charset="0"/>
              </a:rPr>
              <a:t>3</a:t>
            </a:r>
            <a:r>
              <a:rPr lang="fi-FI" altLang="en-US" sz="1000" dirty="0">
                <a:solidFill>
                  <a:schemeClr val="accent1"/>
                </a:solidFill>
                <a:cs typeface="Arial" charset="0"/>
              </a:rPr>
              <a:t>, volume 83 m</a:t>
            </a:r>
            <a:r>
              <a:rPr lang="fi-FI" altLang="en-US" sz="1000" baseline="30000" dirty="0">
                <a:solidFill>
                  <a:schemeClr val="accent1"/>
                </a:solidFill>
                <a:cs typeface="Arial" charset="0"/>
              </a:rPr>
              <a:t>3</a:t>
            </a:r>
            <a:r>
              <a:rPr lang="fi-FI" altLang="en-US" sz="1000" dirty="0">
                <a:solidFill>
                  <a:schemeClr val="accent1"/>
                </a:solidFill>
                <a:cs typeface="Arial" charset="0"/>
              </a:rPr>
              <a:t>, weight 150 tn </a:t>
            </a:r>
          </a:p>
          <a:p>
            <a:pPr marL="171450" indent="-171450">
              <a:lnSpc>
                <a:spcPct val="90000"/>
              </a:lnSpc>
              <a:spcBef>
                <a:spcPct val="50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fi-FI" altLang="en-US" sz="1000" dirty="0">
                <a:solidFill>
                  <a:schemeClr val="accent1"/>
                </a:solidFill>
                <a:cs typeface="Arial" charset="0"/>
              </a:rPr>
              <a:t>reinforced concrete </a:t>
            </a:r>
            <a:r>
              <a:rPr lang="fi-FI" altLang="en-US" sz="1000" b="1" dirty="0">
                <a:solidFill>
                  <a:schemeClr val="accent1"/>
                </a:solidFill>
                <a:cs typeface="Arial" charset="0"/>
              </a:rPr>
              <a:t>C30/37</a:t>
            </a:r>
            <a:r>
              <a:rPr lang="fi-FI" altLang="en-US" sz="1000" dirty="0">
                <a:solidFill>
                  <a:schemeClr val="accent1"/>
                </a:solidFill>
                <a:cs typeface="Arial" charset="0"/>
              </a:rPr>
              <a:t> (see the table below)</a:t>
            </a:r>
          </a:p>
          <a:p>
            <a:pPr marL="171450" indent="-171450">
              <a:lnSpc>
                <a:spcPct val="90000"/>
              </a:lnSpc>
              <a:spcBef>
                <a:spcPct val="50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fi-FI" altLang="en-US" sz="1000" dirty="0">
                <a:solidFill>
                  <a:schemeClr val="accent1"/>
                </a:solidFill>
                <a:cs typeface="Arial" charset="0"/>
              </a:rPr>
              <a:t>Formwork totally 30 m</a:t>
            </a:r>
            <a:r>
              <a:rPr lang="fi-FI" altLang="en-US" sz="1000" baseline="30000" dirty="0">
                <a:solidFill>
                  <a:schemeClr val="accent1"/>
                </a:solidFill>
                <a:cs typeface="Arial" charset="0"/>
              </a:rPr>
              <a:t>2</a:t>
            </a:r>
            <a:r>
              <a:rPr lang="fi-FI" altLang="en-US" sz="1000" dirty="0">
                <a:solidFill>
                  <a:schemeClr val="accent1"/>
                </a:solidFill>
                <a:cs typeface="Arial" charset="0"/>
              </a:rPr>
              <a:t> </a:t>
            </a:r>
          </a:p>
        </p:txBody>
      </p:sp>
      <p:pic>
        <p:nvPicPr>
          <p:cNvPr id="1437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4" y="720726"/>
            <a:ext cx="3259137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7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2090739"/>
            <a:ext cx="3306763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378" name="Straight Connector 3"/>
          <p:cNvCxnSpPr>
            <a:cxnSpLocks noChangeShapeType="1"/>
          </p:cNvCxnSpPr>
          <p:nvPr/>
        </p:nvCxnSpPr>
        <p:spPr bwMode="auto">
          <a:xfrm>
            <a:off x="8351838" y="5083175"/>
            <a:ext cx="557212" cy="0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9183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18" y="5206"/>
            <a:ext cx="11514500" cy="946097"/>
          </a:xfrm>
        </p:spPr>
        <p:txBody>
          <a:bodyPr/>
          <a:lstStyle/>
          <a:p>
            <a:r>
              <a:rPr lang="fi-FI" dirty="0" smtClean="0"/>
              <a:t>Budgetary Pricing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E2EF-5B91-48D9-AD66-9BFB7F0E2FFD}" type="datetime1">
              <a:rPr lang="en-US" smtClean="0"/>
              <a:t>2020-01-17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04F-2FCD-4178-A0E9-336EE53269B2}" type="slidenum">
              <a:rPr lang="en-GB" smtClean="0"/>
              <a:t>6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60784" y="760803"/>
            <a:ext cx="5097041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Budgetary </a:t>
            </a:r>
            <a:r>
              <a:rPr lang="en-US" sz="1200" b="1" dirty="0" smtClean="0"/>
              <a:t>Pricing for one WRM200 and Central System with </a:t>
            </a:r>
            <a:r>
              <a:rPr lang="en-US" sz="1200" b="1" dirty="0" smtClean="0"/>
              <a:t>Services in k€ without tax</a:t>
            </a:r>
            <a:r>
              <a:rPr lang="en-US" sz="1200" dirty="0"/>
              <a:t>	</a:t>
            </a:r>
          </a:p>
          <a:p>
            <a:r>
              <a:rPr lang="en-US" sz="1200" dirty="0"/>
              <a:t>	</a:t>
            </a:r>
          </a:p>
          <a:p>
            <a:r>
              <a:rPr lang="en-US" sz="1200" dirty="0" smtClean="0"/>
              <a:t>WRM200 Radar System with 1 year site warranty	</a:t>
            </a:r>
            <a:r>
              <a:rPr lang="en-US" sz="1200" dirty="0" smtClean="0"/>
              <a:t>765</a:t>
            </a:r>
            <a:endParaRPr lang="en-US" sz="1200" dirty="0"/>
          </a:p>
          <a:p>
            <a:r>
              <a:rPr lang="en-US" sz="1200" dirty="0"/>
              <a:t>Freight		</a:t>
            </a:r>
            <a:r>
              <a:rPr lang="en-US" sz="1200" dirty="0" smtClean="0"/>
              <a:t>	10</a:t>
            </a:r>
            <a:endParaRPr lang="en-US" sz="1200" dirty="0"/>
          </a:p>
          <a:p>
            <a:r>
              <a:rPr lang="en-US" sz="1200" dirty="0" err="1"/>
              <a:t>Radome</a:t>
            </a:r>
            <a:r>
              <a:rPr lang="en-US" sz="1200" dirty="0"/>
              <a:t> with accessories		80</a:t>
            </a:r>
          </a:p>
          <a:p>
            <a:r>
              <a:rPr lang="en-US" sz="1200" dirty="0"/>
              <a:t>IRIS Radar software		50</a:t>
            </a:r>
          </a:p>
          <a:p>
            <a:r>
              <a:rPr lang="en-US" sz="1200" dirty="0"/>
              <a:t>Radar System </a:t>
            </a:r>
            <a:r>
              <a:rPr lang="en-US" sz="1200" dirty="0" smtClean="0"/>
              <a:t>Factory Acceptance Tests, 3 </a:t>
            </a:r>
            <a:r>
              <a:rPr lang="en-US" sz="1200" dirty="0"/>
              <a:t>days	5</a:t>
            </a:r>
          </a:p>
          <a:p>
            <a:r>
              <a:rPr lang="en-US" sz="1200" dirty="0"/>
              <a:t>		</a:t>
            </a:r>
          </a:p>
          <a:p>
            <a:r>
              <a:rPr lang="en-US" sz="1200" dirty="0"/>
              <a:t>Installation </a:t>
            </a:r>
            <a:r>
              <a:rPr lang="en-US" sz="1200" dirty="0" smtClean="0"/>
              <a:t>supervision by </a:t>
            </a:r>
            <a:r>
              <a:rPr lang="en-US" sz="1200" dirty="0" err="1" smtClean="0"/>
              <a:t>Vaisala</a:t>
            </a:r>
            <a:r>
              <a:rPr lang="en-US" sz="1200" dirty="0" smtClean="0"/>
              <a:t>, totally 20 </a:t>
            </a:r>
            <a:r>
              <a:rPr lang="en-US" sz="1200" dirty="0"/>
              <a:t>days	30</a:t>
            </a:r>
          </a:p>
          <a:p>
            <a:r>
              <a:rPr lang="en-US" sz="1200" dirty="0" smtClean="0"/>
              <a:t>Radar Site Acceptance Tests, 3 </a:t>
            </a:r>
            <a:r>
              <a:rPr lang="en-US" sz="1200" dirty="0"/>
              <a:t>days	3</a:t>
            </a:r>
          </a:p>
          <a:p>
            <a:r>
              <a:rPr lang="en-US" sz="1200" dirty="0"/>
              <a:t>		</a:t>
            </a:r>
          </a:p>
          <a:p>
            <a:r>
              <a:rPr lang="en-US" sz="1200" dirty="0"/>
              <a:t>IRIS Focus &amp; Analysis </a:t>
            </a:r>
            <a:r>
              <a:rPr lang="en-US" sz="1200" dirty="0" smtClean="0"/>
              <a:t>software, </a:t>
            </a:r>
            <a:r>
              <a:rPr lang="en-US" sz="1200" dirty="0"/>
              <a:t>5 seats	</a:t>
            </a:r>
            <a:r>
              <a:rPr lang="en-US" sz="1200" dirty="0" smtClean="0"/>
              <a:t>50</a:t>
            </a:r>
            <a:endParaRPr lang="en-US" sz="1200" dirty="0"/>
          </a:p>
          <a:p>
            <a:r>
              <a:rPr lang="en-US" sz="1200" dirty="0"/>
              <a:t>Central Site </a:t>
            </a:r>
            <a:r>
              <a:rPr lang="en-US" sz="1200" dirty="0" smtClean="0"/>
              <a:t>server(s)</a:t>
            </a:r>
            <a:r>
              <a:rPr lang="en-US" sz="1200" dirty="0"/>
              <a:t>		</a:t>
            </a:r>
            <a:r>
              <a:rPr lang="en-US" sz="1200" dirty="0" smtClean="0"/>
              <a:t>6</a:t>
            </a:r>
          </a:p>
          <a:p>
            <a:r>
              <a:rPr lang="fi-FI" sz="1200" dirty="0" smtClean="0"/>
              <a:t>Workstations with browsers, 5 pcs		5</a:t>
            </a:r>
            <a:endParaRPr lang="en-US" sz="1200" dirty="0"/>
          </a:p>
          <a:p>
            <a:r>
              <a:rPr lang="en-US" sz="1200" dirty="0"/>
              <a:t>Central Site i</a:t>
            </a:r>
            <a:r>
              <a:rPr lang="en-US" sz="1200" dirty="0" smtClean="0"/>
              <a:t>nstallation, 4 </a:t>
            </a:r>
            <a:r>
              <a:rPr lang="en-US" sz="1200" dirty="0"/>
              <a:t>days	</a:t>
            </a:r>
            <a:r>
              <a:rPr lang="en-US" sz="1200" dirty="0" smtClean="0"/>
              <a:t>	6</a:t>
            </a:r>
            <a:endParaRPr lang="en-US" sz="1200" dirty="0"/>
          </a:p>
          <a:p>
            <a:r>
              <a:rPr lang="en-US" sz="1200" dirty="0"/>
              <a:t>		</a:t>
            </a:r>
          </a:p>
          <a:p>
            <a:r>
              <a:rPr lang="en-US" sz="1200" dirty="0"/>
              <a:t>Training at factory, </a:t>
            </a:r>
            <a:r>
              <a:rPr lang="en-US" sz="1200" dirty="0" smtClean="0"/>
              <a:t>Finland, 10 </a:t>
            </a:r>
            <a:r>
              <a:rPr lang="en-US" sz="1200" dirty="0"/>
              <a:t>days	</a:t>
            </a:r>
            <a:r>
              <a:rPr lang="en-US" sz="1200" dirty="0" smtClean="0"/>
              <a:t>	15</a:t>
            </a:r>
            <a:endParaRPr lang="en-US" sz="1200" dirty="0"/>
          </a:p>
          <a:p>
            <a:r>
              <a:rPr lang="en-US" sz="1200" dirty="0"/>
              <a:t>Training at </a:t>
            </a:r>
            <a:r>
              <a:rPr lang="en-US" sz="1200" dirty="0" smtClean="0"/>
              <a:t>site, 5 </a:t>
            </a:r>
            <a:r>
              <a:rPr lang="en-US" sz="1200" dirty="0"/>
              <a:t>days	</a:t>
            </a:r>
            <a:r>
              <a:rPr lang="en-US" sz="1200" dirty="0" smtClean="0"/>
              <a:t>	7.5</a:t>
            </a:r>
            <a:endParaRPr lang="en-US" sz="1200" dirty="0"/>
          </a:p>
          <a:p>
            <a:r>
              <a:rPr lang="en-US" sz="1200" dirty="0"/>
              <a:t>Training for Central </a:t>
            </a:r>
            <a:r>
              <a:rPr lang="en-US" sz="1200" dirty="0" smtClean="0"/>
              <a:t>System, 5 </a:t>
            </a:r>
            <a:r>
              <a:rPr lang="en-US" sz="1200" dirty="0"/>
              <a:t>days	</a:t>
            </a:r>
            <a:r>
              <a:rPr lang="en-US" sz="1200" dirty="0" smtClean="0"/>
              <a:t>	7.5</a:t>
            </a:r>
            <a:endParaRPr lang="en-US" sz="1200" dirty="0"/>
          </a:p>
          <a:p>
            <a:r>
              <a:rPr lang="en-US" sz="1200" dirty="0"/>
              <a:t>		</a:t>
            </a:r>
          </a:p>
          <a:p>
            <a:r>
              <a:rPr lang="fi-FI" sz="1200" dirty="0" smtClean="0"/>
              <a:t>Five (5) years spare part set		50</a:t>
            </a:r>
            <a:endParaRPr lang="en-US" sz="1200" dirty="0" smtClean="0"/>
          </a:p>
          <a:p>
            <a:r>
              <a:rPr lang="en-US" sz="1200" dirty="0" smtClean="0"/>
              <a:t>Set of Test </a:t>
            </a:r>
            <a:r>
              <a:rPr lang="en-US" sz="1200" dirty="0"/>
              <a:t>Equipment and </a:t>
            </a:r>
            <a:r>
              <a:rPr lang="en-US" sz="1200" dirty="0" smtClean="0"/>
              <a:t>Tools	</a:t>
            </a:r>
            <a:r>
              <a:rPr lang="en-US" sz="1200" dirty="0"/>
              <a:t>	40</a:t>
            </a:r>
          </a:p>
          <a:p>
            <a:r>
              <a:rPr lang="en-US" sz="1200" dirty="0"/>
              <a:t>		</a:t>
            </a:r>
          </a:p>
          <a:p>
            <a:r>
              <a:rPr lang="en-US" sz="1200" dirty="0"/>
              <a:t>		</a:t>
            </a:r>
            <a:r>
              <a:rPr lang="en-US" sz="1200" b="1" dirty="0" smtClean="0"/>
              <a:t>TOTAL in EUR:</a:t>
            </a:r>
            <a:r>
              <a:rPr lang="en-US" sz="1200" dirty="0" smtClean="0"/>
              <a:t>	</a:t>
            </a:r>
            <a:r>
              <a:rPr lang="en-US" sz="1200" b="1" dirty="0" smtClean="0"/>
              <a:t>1100 k€</a:t>
            </a:r>
            <a:endParaRPr lang="en-US" sz="1200" b="1" dirty="0" smtClean="0"/>
          </a:p>
          <a:p>
            <a:endParaRPr lang="fi-FI" sz="1200" b="1" dirty="0"/>
          </a:p>
          <a:p>
            <a:r>
              <a:rPr lang="fi-FI" sz="1200" u="sng" dirty="0" smtClean="0"/>
              <a:t>Optional</a:t>
            </a:r>
            <a:r>
              <a:rPr lang="fi-FI" sz="1200" dirty="0" smtClean="0"/>
              <a:t> extended warranty, price per year, incl.:	28</a:t>
            </a:r>
          </a:p>
          <a:p>
            <a:pPr marL="171450" indent="-171450">
              <a:buFontTx/>
              <a:buChar char="-"/>
            </a:pPr>
            <a:r>
              <a:rPr lang="fi-FI" sz="1200" dirty="0" smtClean="0"/>
              <a:t>Preventive and repair maintenance at site</a:t>
            </a:r>
          </a:p>
          <a:p>
            <a:pPr marL="171450" indent="-171450">
              <a:buFontTx/>
              <a:buChar char="-"/>
            </a:pPr>
            <a:r>
              <a:rPr lang="fi-FI" sz="1200" dirty="0" smtClean="0"/>
              <a:t>Express spare part delivery</a:t>
            </a:r>
          </a:p>
          <a:p>
            <a:pPr marL="171450" indent="-171450">
              <a:buFontTx/>
              <a:buChar char="-"/>
            </a:pPr>
            <a:r>
              <a:rPr lang="fi-FI" sz="1200" dirty="0" smtClean="0"/>
              <a:t>Spare parts</a:t>
            </a:r>
          </a:p>
          <a:p>
            <a:pPr marL="171450" indent="-171450">
              <a:buFontTx/>
              <a:buChar char="-"/>
            </a:pPr>
            <a:r>
              <a:rPr lang="fi-FI" sz="1200" dirty="0" smtClean="0"/>
              <a:t>Priority technical support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6039822" y="778510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200" b="1" dirty="0" smtClean="0"/>
              <a:t>Local Site Works</a:t>
            </a:r>
            <a:endParaRPr lang="en-US" sz="1200" b="1" dirty="0" smtClean="0"/>
          </a:p>
          <a:p>
            <a:endParaRPr lang="en-US" sz="1200" dirty="0"/>
          </a:p>
          <a:p>
            <a:r>
              <a:rPr lang="en-US" sz="1200" dirty="0" smtClean="0"/>
              <a:t>Rent of cranes and lifting equipment			5</a:t>
            </a:r>
          </a:p>
          <a:p>
            <a:r>
              <a:rPr lang="en-US" sz="1200" dirty="0"/>
              <a:t>I</a:t>
            </a:r>
            <a:r>
              <a:rPr lang="en-US" sz="1200" dirty="0" smtClean="0"/>
              <a:t>nstallation / construction man </a:t>
            </a:r>
            <a:r>
              <a:rPr lang="en-US" sz="1200" dirty="0"/>
              <a:t>force </a:t>
            </a:r>
            <a:r>
              <a:rPr lang="en-US" sz="1200" dirty="0" smtClean="0"/>
              <a:t>locally		20</a:t>
            </a:r>
            <a:endParaRPr lang="en-US" sz="1200" dirty="0"/>
          </a:p>
          <a:p>
            <a:r>
              <a:rPr lang="en-US" sz="1200" dirty="0"/>
              <a:t>Electricity </a:t>
            </a:r>
            <a:r>
              <a:rPr lang="en-US" sz="1200" dirty="0" smtClean="0"/>
              <a:t>and grounding installations </a:t>
            </a:r>
            <a:r>
              <a:rPr lang="en-US" sz="1200" dirty="0"/>
              <a:t>at the </a:t>
            </a:r>
            <a:r>
              <a:rPr lang="en-US" sz="1200" dirty="0" smtClean="0"/>
              <a:t>site		10</a:t>
            </a:r>
          </a:p>
          <a:p>
            <a:r>
              <a:rPr lang="fi-FI" sz="1200" dirty="0" smtClean="0"/>
              <a:t>Steel tower, 15 m high			100</a:t>
            </a:r>
          </a:p>
          <a:p>
            <a:r>
              <a:rPr lang="fi-FI" sz="1200" dirty="0" smtClean="0"/>
              <a:t>Excavation works + materials			20</a:t>
            </a:r>
          </a:p>
          <a:p>
            <a:r>
              <a:rPr lang="fi-FI" sz="1200" dirty="0" smtClean="0"/>
              <a:t>Tower concrete foundation, 8.3m x 8.3m x 1.2m, totally 83 m3	25</a:t>
            </a:r>
          </a:p>
          <a:p>
            <a:r>
              <a:rPr lang="fi-FI" sz="1200" dirty="0" smtClean="0"/>
              <a:t>Radar equipment shelter			10</a:t>
            </a:r>
          </a:p>
          <a:p>
            <a:r>
              <a:rPr lang="fi-FI" sz="1200" dirty="0" smtClean="0"/>
              <a:t>Air conditioning for radar shelter and radome		10</a:t>
            </a:r>
          </a:p>
          <a:p>
            <a:r>
              <a:rPr lang="fi-FI" sz="1200" dirty="0" smtClean="0"/>
              <a:t>Back up diesel generator with shelter and installation		30</a:t>
            </a:r>
          </a:p>
          <a:p>
            <a:r>
              <a:rPr lang="fi-FI" sz="1200" dirty="0" smtClean="0"/>
              <a:t>Site fencing and security			10</a:t>
            </a:r>
          </a:p>
          <a:p>
            <a:r>
              <a:rPr lang="en-US" sz="1200" b="1" dirty="0" smtClean="0"/>
              <a:t>			</a:t>
            </a:r>
          </a:p>
          <a:p>
            <a:r>
              <a:rPr lang="en-US" sz="1200" b="1" dirty="0"/>
              <a:t>	</a:t>
            </a:r>
            <a:r>
              <a:rPr lang="en-US" sz="1200" b="1" dirty="0" smtClean="0"/>
              <a:t>		TOTAL </a:t>
            </a:r>
            <a:r>
              <a:rPr lang="en-US" sz="1200" b="1" dirty="0"/>
              <a:t>in EUR:</a:t>
            </a:r>
            <a:r>
              <a:rPr lang="en-US" sz="1200" dirty="0"/>
              <a:t>	</a:t>
            </a:r>
            <a:r>
              <a:rPr lang="en-US" sz="1200" b="1" dirty="0" smtClean="0"/>
              <a:t>240 k€</a:t>
            </a:r>
            <a:endParaRPr lang="en-US" sz="1200" b="1" dirty="0"/>
          </a:p>
          <a:p>
            <a:endParaRPr lang="fi-FI" sz="12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30089501"/>
      </p:ext>
    </p:extLst>
  </p:cSld>
  <p:clrMapOvr>
    <a:masterClrMapping/>
  </p:clrMapOvr>
</p:sld>
</file>

<file path=ppt/theme/theme1.xml><?xml version="1.0" encoding="utf-8"?>
<a:theme xmlns:a="http://schemas.openxmlformats.org/drawingml/2006/main" name="Vaisala">
  <a:themeElements>
    <a:clrScheme name="New Vaisala">
      <a:dk1>
        <a:srgbClr val="000000"/>
      </a:dk1>
      <a:lt1>
        <a:srgbClr val="FFFFFF"/>
      </a:lt1>
      <a:dk2>
        <a:srgbClr val="0099B5"/>
      </a:dk2>
      <a:lt2>
        <a:srgbClr val="7D7D7D"/>
      </a:lt2>
      <a:accent1>
        <a:srgbClr val="00728F"/>
      </a:accent1>
      <a:accent2>
        <a:srgbClr val="D15B05"/>
      </a:accent2>
      <a:accent3>
        <a:srgbClr val="009AC8"/>
      </a:accent3>
      <a:accent4>
        <a:srgbClr val="006600"/>
      </a:accent4>
      <a:accent5>
        <a:srgbClr val="AABCC6"/>
      </a:accent5>
      <a:accent6>
        <a:srgbClr val="FFDE6C"/>
      </a:accent6>
      <a:hlink>
        <a:srgbClr val="D15B05"/>
      </a:hlink>
      <a:folHlink>
        <a:srgbClr val="FFDE6C"/>
      </a:folHlink>
    </a:clrScheme>
    <a:fontScheme name="Vaisal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isala 16_9 wide.potx" id="{FA09AD71-D991-4CA7-8F58-AB9FFA2D3AB0}" vid="{4398D136-DDB5-4933-9492-79BB1695C3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Vaisala 16_9 wide</Template>
  <TotalTime>18893</TotalTime>
  <Words>342</Words>
  <Application>Microsoft Office PowerPoint</Application>
  <PresentationFormat>Widescreen</PresentationFormat>
  <Paragraphs>144</Paragraphs>
  <Slides>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arial)</vt:lpstr>
      <vt:lpstr>Calibri</vt:lpstr>
      <vt:lpstr>Times New Roman</vt:lpstr>
      <vt:lpstr>Wingdings</vt:lpstr>
      <vt:lpstr>Vaisala</vt:lpstr>
      <vt:lpstr>Visio</vt:lpstr>
      <vt:lpstr>WRM200 Dual Polarization Weather Radars for Met. Service,  System Block Diagram</vt:lpstr>
      <vt:lpstr>WRM200 Dual Polarization Doppler Weather Radar Site</vt:lpstr>
      <vt:lpstr>Central Site Configuration</vt:lpstr>
      <vt:lpstr>Weather Radar Tower and Equipment Shelter</vt:lpstr>
      <vt:lpstr>PowerPoint Presentation</vt:lpstr>
      <vt:lpstr>Budgetary Pricing</vt:lpstr>
    </vt:vector>
  </TitlesOfParts>
  <Company>Vaisala Oyj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Vaisala Weather Radar Systems</dc:title>
  <dc:creator>Rossi Pekka</dc:creator>
  <cp:lastModifiedBy>Rosenqvist Pasi</cp:lastModifiedBy>
  <cp:revision>203</cp:revision>
  <dcterms:created xsi:type="dcterms:W3CDTF">2018-09-05T10:58:00Z</dcterms:created>
  <dcterms:modified xsi:type="dcterms:W3CDTF">2020-01-17T11:37:32Z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5842b46-9b7a-431a-b662-8cc44ff92a4e_Enabled">
    <vt:lpwstr>True</vt:lpwstr>
  </property>
  <property fmtid="{D5CDD505-2E9C-101B-9397-08002B2CF9AE}" pid="3" name="MSIP_Label_d5842b46-9b7a-431a-b662-8cc44ff92a4e_SiteId">
    <vt:lpwstr>6d7393e0-41f5-4c2e-9b12-4c2be5da5c57</vt:lpwstr>
  </property>
  <property fmtid="{D5CDD505-2E9C-101B-9397-08002B2CF9AE}" pid="4" name="MSIP_Label_d5842b46-9b7a-431a-b662-8cc44ff92a4e_Ref">
    <vt:lpwstr>https://api.informationprotection.azure.com/api/6d7393e0-41f5-4c2e-9b12-4c2be5da5c57</vt:lpwstr>
  </property>
  <property fmtid="{D5CDD505-2E9C-101B-9397-08002B2CF9AE}" pid="5" name="MSIP_Label_d5842b46-9b7a-431a-b662-8cc44ff92a4e_Owner">
    <vt:lpwstr>tiina.kiianlehto@vaisala.com</vt:lpwstr>
  </property>
  <property fmtid="{D5CDD505-2E9C-101B-9397-08002B2CF9AE}" pid="6" name="MSIP_Label_d5842b46-9b7a-431a-b662-8cc44ff92a4e_SetDate">
    <vt:lpwstr>2017-12-08T10:40:18.2870561+02:00</vt:lpwstr>
  </property>
  <property fmtid="{D5CDD505-2E9C-101B-9397-08002B2CF9AE}" pid="7" name="MSIP_Label_d5842b46-9b7a-431a-b662-8cc44ff92a4e_Name">
    <vt:lpwstr>Restricted</vt:lpwstr>
  </property>
  <property fmtid="{D5CDD505-2E9C-101B-9397-08002B2CF9AE}" pid="8" name="MSIP_Label_d5842b46-9b7a-431a-b662-8cc44ff92a4e_Application">
    <vt:lpwstr>Microsoft Azure Information Protection</vt:lpwstr>
  </property>
  <property fmtid="{D5CDD505-2E9C-101B-9397-08002B2CF9AE}" pid="9" name="MSIP_Label_d5842b46-9b7a-431a-b662-8cc44ff92a4e_Extended_MSFT_Method">
    <vt:lpwstr>Automatic</vt:lpwstr>
  </property>
  <property fmtid="{D5CDD505-2E9C-101B-9397-08002B2CF9AE}" pid="10" name="MSIP_Label_7246d30e-a6af-4059-9b44-a42233242e28_Enabled">
    <vt:lpwstr>True</vt:lpwstr>
  </property>
  <property fmtid="{D5CDD505-2E9C-101B-9397-08002B2CF9AE}" pid="11" name="MSIP_Label_7246d30e-a6af-4059-9b44-a42233242e28_SiteId">
    <vt:lpwstr>6d7393e0-41f5-4c2e-9b12-4c2be5da5c57</vt:lpwstr>
  </property>
  <property fmtid="{D5CDD505-2E9C-101B-9397-08002B2CF9AE}" pid="12" name="MSIP_Label_7246d30e-a6af-4059-9b44-a42233242e28_Ref">
    <vt:lpwstr>https://api.informationprotection.azure.com/api/6d7393e0-41f5-4c2e-9b12-4c2be5da5c57</vt:lpwstr>
  </property>
  <property fmtid="{D5CDD505-2E9C-101B-9397-08002B2CF9AE}" pid="13" name="MSIP_Label_7246d30e-a6af-4059-9b44-a42233242e28_Owner">
    <vt:lpwstr>tiina.kiianlehto@vaisala.com</vt:lpwstr>
  </property>
  <property fmtid="{D5CDD505-2E9C-101B-9397-08002B2CF9AE}" pid="14" name="MSIP_Label_7246d30e-a6af-4059-9b44-a42233242e28_SetDate">
    <vt:lpwstr>2017-12-08T10:40:18.2880562+02:00</vt:lpwstr>
  </property>
  <property fmtid="{D5CDD505-2E9C-101B-9397-08002B2CF9AE}" pid="15" name="MSIP_Label_7246d30e-a6af-4059-9b44-a42233242e28_Name">
    <vt:lpwstr>No Label</vt:lpwstr>
  </property>
  <property fmtid="{D5CDD505-2E9C-101B-9397-08002B2CF9AE}" pid="16" name="MSIP_Label_7246d30e-a6af-4059-9b44-a42233242e28_Application">
    <vt:lpwstr>Microsoft Azure Information Protection</vt:lpwstr>
  </property>
  <property fmtid="{D5CDD505-2E9C-101B-9397-08002B2CF9AE}" pid="17" name="MSIP_Label_7246d30e-a6af-4059-9b44-a42233242e28_Extended_MSFT_Method">
    <vt:lpwstr>Automatic</vt:lpwstr>
  </property>
  <property fmtid="{D5CDD505-2E9C-101B-9397-08002B2CF9AE}" pid="18" name="MSIP_Label_7246d30e-a6af-4059-9b44-a42233242e28_Parent">
    <vt:lpwstr>d5842b46-9b7a-431a-b662-8cc44ff92a4e</vt:lpwstr>
  </property>
  <property fmtid="{D5CDD505-2E9C-101B-9397-08002B2CF9AE}" pid="19" name="Sensitivity">
    <vt:lpwstr>Restricted No Label</vt:lpwstr>
  </property>
  <property fmtid="{D5CDD505-2E9C-101B-9397-08002B2CF9AE}" pid="20" name="_AdHocReviewCycleID">
    <vt:i4>-1616562774</vt:i4>
  </property>
  <property fmtid="{D5CDD505-2E9C-101B-9397-08002B2CF9AE}" pid="21" name="_NewReviewCycle">
    <vt:lpwstr/>
  </property>
  <property fmtid="{D5CDD505-2E9C-101B-9397-08002B2CF9AE}" pid="22" name="_EmailSubject">
    <vt:lpwstr>C-Band radars , WRM100,WRM200</vt:lpwstr>
  </property>
  <property fmtid="{D5CDD505-2E9C-101B-9397-08002B2CF9AE}" pid="23" name="_AuthorEmail">
    <vt:lpwstr>Pasi.Rosenqvist@vaisala.com</vt:lpwstr>
  </property>
  <property fmtid="{D5CDD505-2E9C-101B-9397-08002B2CF9AE}" pid="24" name="_AuthorEmailDisplayName">
    <vt:lpwstr>Rosenqvist Pasi</vt:lpwstr>
  </property>
</Properties>
</file>